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1B_F66E751D.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2F_F34D1D.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22_9A3A982.xml" ContentType="application/vnd.ms-powerpoint.comments+xml"/>
  <Override PartName="/ppt/notesSlides/notesSlide8.xml" ContentType="application/vnd.openxmlformats-officedocument.presentationml.notesSlide+xml"/>
  <Override PartName="/ppt/comments/modernComment_12C_16EA8A34.xml" ContentType="application/vnd.ms-powerpoint.comments+xml"/>
  <Override PartName="/ppt/comments/modernComment_114_1EE50FB3.xml" ContentType="application/vnd.ms-powerpoint.comments+xml"/>
  <Override PartName="/ppt/comments/modernComment_127_F87016A0.xml" ContentType="application/vnd.ms-powerpoint.comments+xml"/>
  <Override PartName="/ppt/comments/modernComment_128_7C27B940.xml" ContentType="application/vnd.ms-powerpoint.comments+xml"/>
  <Override PartName="/ppt/notesSlides/notesSlide9.xml" ContentType="application/vnd.openxmlformats-officedocument.presentationml.notesSlide+xml"/>
  <Override PartName="/ppt/comments/modernComment_121_46E14403.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4"/>
  </p:sldMasterIdLst>
  <p:notesMasterIdLst>
    <p:notesMasterId r:id="rId27"/>
  </p:notesMasterIdLst>
  <p:sldIdLst>
    <p:sldId id="281" r:id="rId5"/>
    <p:sldId id="256" r:id="rId6"/>
    <p:sldId id="283" r:id="rId7"/>
    <p:sldId id="285" r:id="rId8"/>
    <p:sldId id="270" r:id="rId9"/>
    <p:sldId id="305" r:id="rId10"/>
    <p:sldId id="293" r:id="rId11"/>
    <p:sldId id="303" r:id="rId12"/>
    <p:sldId id="287" r:id="rId13"/>
    <p:sldId id="259" r:id="rId14"/>
    <p:sldId id="258" r:id="rId15"/>
    <p:sldId id="302" r:id="rId16"/>
    <p:sldId id="298" r:id="rId17"/>
    <p:sldId id="292" r:id="rId18"/>
    <p:sldId id="290" r:id="rId19"/>
    <p:sldId id="300" r:id="rId20"/>
    <p:sldId id="294" r:id="rId21"/>
    <p:sldId id="276" r:id="rId22"/>
    <p:sldId id="295" r:id="rId23"/>
    <p:sldId id="296" r:id="rId24"/>
    <p:sldId id="289" r:id="rId25"/>
    <p:sldId id="297"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954636E-359C-093F-7A3C-ACCB35E43F4A}" name="Maya  de Beer" initials="MB" userId="S::m.debeer@jeugdbeschermingwest.nl::595ee74a-a858-4e78-9836-d50c5d30015c"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EEEF45-DE59-4CB8-A18F-9E926D6CD3F0}" v="2701" dt="2022-04-05T13:26:01.090"/>
    <p1510:client id="{92762AA5-A7A7-F06B-89FE-48C71DBE34FE}" v="7" dt="2022-04-06T07:31:59.412"/>
    <p1510:client id="{E7C9D6D2-6E3A-4271-C3CE-305FC7131395}" v="2" dt="2022-04-06T07:12:35.390"/>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7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comments/modernComment_114_1EE50FB3.xml><?xml version="1.0" encoding="utf-8"?>
<p188:cmLst xmlns:a="http://schemas.openxmlformats.org/drawingml/2006/main" xmlns:r="http://schemas.openxmlformats.org/officeDocument/2006/relationships" xmlns:p188="http://schemas.microsoft.com/office/powerpoint/2018/8/main">
  <p188:cm id="{CF80C42B-FE75-4ED0-B2FE-36728BEEC401}" authorId="{3954636E-359C-093F-7A3C-ACCB35E43F4A}" created="2022-04-06T07:26:42.954">
    <ac:deMkLst xmlns:ac="http://schemas.microsoft.com/office/drawing/2013/main/command">
      <pc:docMk xmlns:pc="http://schemas.microsoft.com/office/powerpoint/2013/main/command"/>
      <pc:sldMk xmlns:pc="http://schemas.microsoft.com/office/powerpoint/2013/main/command" cId="518328243" sldId="276"/>
      <ac:spMk id="3" creationId="{13B5E390-B486-4E16-ADE8-380C0CF35B50}"/>
    </ac:deMkLst>
    <p188:txBody>
      <a:bodyPr/>
      <a:lstStyle/>
      <a:p>
        <a:r>
          <a:rPr lang="nl-NL"/>
          <a:t>puntkomma's verwijderen. Flexibilitiet  = flexibiliteit</a:t>
        </a:r>
      </a:p>
    </p188:txBody>
  </p188:cm>
</p188:cmLst>
</file>

<file path=ppt/comments/modernComment_11B_F66E751D.xml><?xml version="1.0" encoding="utf-8"?>
<p188:cmLst xmlns:a="http://schemas.openxmlformats.org/drawingml/2006/main" xmlns:r="http://schemas.openxmlformats.org/officeDocument/2006/relationships" xmlns:p188="http://schemas.microsoft.com/office/powerpoint/2018/8/main">
  <p188:cm id="{9B9C262F-683C-4D2A-9CAA-C91BBA857744}" authorId="{3954636E-359C-093F-7A3C-ACCB35E43F4A}" created="2022-04-06T07:12:35.390">
    <pc:sldMkLst xmlns:pc="http://schemas.microsoft.com/office/powerpoint/2013/main/command">
      <pc:docMk/>
      <pc:sldMk cId="4134434077" sldId="283"/>
    </pc:sldMkLst>
    <p188:txBody>
      <a:bodyPr/>
      <a:lstStyle/>
      <a:p>
        <a:r>
          <a:rPr lang="nl-NL"/>
          <a:t>13 jaar, (komma toevoegen). nav voluit schrijven. </a:t>
        </a:r>
      </a:p>
    </p188:txBody>
  </p188:cm>
</p188:cmLst>
</file>

<file path=ppt/comments/modernComment_121_46E14403.xml><?xml version="1.0" encoding="utf-8"?>
<p188:cmLst xmlns:a="http://schemas.openxmlformats.org/drawingml/2006/main" xmlns:r="http://schemas.openxmlformats.org/officeDocument/2006/relationships" xmlns:p188="http://schemas.microsoft.com/office/powerpoint/2018/8/main">
  <p188:cm id="{A69527F2-31B2-483E-B286-D3CCBFA80727}" authorId="{3954636E-359C-093F-7A3C-ACCB35E43F4A}" created="2022-04-06T07:31:59.412">
    <pc:sldMkLst xmlns:pc="http://schemas.microsoft.com/office/powerpoint/2013/main/command">
      <pc:docMk/>
      <pc:sldMk cId="1189168131" sldId="289"/>
    </pc:sldMkLst>
    <p188:txBody>
      <a:bodyPr/>
      <a:lstStyle/>
      <a:p>
        <a:r>
          <a:rPr lang="nl-NL"/>
          <a:t>analyse fase = analysefase. Eerste bullet: moet er geen komma na aansluiten?</a:t>
        </a:r>
      </a:p>
    </p188:txBody>
  </p188:cm>
</p188:cmLst>
</file>

<file path=ppt/comments/modernComment_122_9A3A982.xml><?xml version="1.0" encoding="utf-8"?>
<p188:cmLst xmlns:a="http://schemas.openxmlformats.org/drawingml/2006/main" xmlns:r="http://schemas.openxmlformats.org/officeDocument/2006/relationships" xmlns:p188="http://schemas.microsoft.com/office/powerpoint/2018/8/main">
  <p188:cm id="{688F592D-4168-493C-8EE2-15564333D160}" authorId="{3954636E-359C-093F-7A3C-ACCB35E43F4A}" created="2022-04-06T07:24:49.634">
    <pc:sldMkLst xmlns:pc="http://schemas.microsoft.com/office/powerpoint/2013/main/command">
      <pc:docMk/>
      <pc:sldMk cId="161720706" sldId="290"/>
    </pc:sldMkLst>
    <p188:txBody>
      <a:bodyPr/>
      <a:lstStyle/>
      <a:p>
        <a:r>
          <a:rPr lang="nl-NL"/>
          <a:t>nav voluit schrijven</a:t>
        </a:r>
      </a:p>
    </p188:txBody>
  </p188:cm>
</p188:cmLst>
</file>

<file path=ppt/comments/modernComment_127_F87016A0.xml><?xml version="1.0" encoding="utf-8"?>
<p188:cmLst xmlns:a="http://schemas.openxmlformats.org/drawingml/2006/main" xmlns:r="http://schemas.openxmlformats.org/officeDocument/2006/relationships" xmlns:p188="http://schemas.microsoft.com/office/powerpoint/2018/8/main">
  <p188:cm id="{56080278-24CF-4552-989D-18192BEE0A82}" authorId="{3954636E-359C-093F-7A3C-ACCB35E43F4A}" created="2022-04-06T07:27:49.037">
    <ac:txMkLst xmlns:ac="http://schemas.microsoft.com/office/drawing/2013/main/command">
      <pc:docMk xmlns:pc="http://schemas.microsoft.com/office/powerpoint/2013/main/command"/>
      <pc:sldMk xmlns:pc="http://schemas.microsoft.com/office/powerpoint/2013/main/command" cId="4168095392" sldId="295"/>
      <ac:spMk id="3" creationId="{EC63A69D-9FC1-4256-A5B9-C2A4B7FA111A}"/>
      <ac:txMk cp="228" len="8">
        <ac:context len="252" hash="875688161"/>
      </ac:txMk>
    </ac:txMkLst>
    <p188:pos x="1161142" y="1971523"/>
    <p188:txBody>
      <a:bodyPr/>
      <a:lstStyle/>
      <a:p>
        <a:r>
          <a:rPr lang="nl-NL"/>
          <a:t>puntkomma verwijderen. tussen jeugdbescherming en  cliënten een komma. </a:t>
        </a:r>
      </a:p>
    </p188:txBody>
  </p188:cm>
</p188:cmLst>
</file>

<file path=ppt/comments/modernComment_128_7C27B940.xml><?xml version="1.0" encoding="utf-8"?>
<p188:cmLst xmlns:a="http://schemas.openxmlformats.org/drawingml/2006/main" xmlns:r="http://schemas.openxmlformats.org/officeDocument/2006/relationships" xmlns:p188="http://schemas.microsoft.com/office/powerpoint/2018/8/main">
  <p188:cm id="{98A51C8B-E0F7-41EA-A92F-53B976B63832}" authorId="{3954636E-359C-093F-7A3C-ACCB35E43F4A}" created="2022-04-06T07:28:42.337">
    <ac:deMkLst xmlns:ac="http://schemas.microsoft.com/office/drawing/2013/main/command">
      <pc:docMk xmlns:pc="http://schemas.microsoft.com/office/powerpoint/2013/main/command"/>
      <pc:sldMk xmlns:pc="http://schemas.microsoft.com/office/powerpoint/2013/main/command" cId="2082978112" sldId="296"/>
      <ac:spMk id="3" creationId="{15FF48E9-0A57-4D8C-BD60-19EB996B3C3E}"/>
    </ac:deMkLst>
    <p188:txBody>
      <a:bodyPr/>
      <a:lstStyle/>
      <a:p>
        <a:r>
          <a:rPr lang="nl-NL"/>
          <a:t>wachtenden. Is het geen zorgelijk wachtende?</a:t>
        </a:r>
      </a:p>
    </p188:txBody>
  </p188:cm>
</p188:cmLst>
</file>

<file path=ppt/comments/modernComment_12C_16EA8A34.xml><?xml version="1.0" encoding="utf-8"?>
<p188:cmLst xmlns:a="http://schemas.openxmlformats.org/drawingml/2006/main" xmlns:r="http://schemas.openxmlformats.org/officeDocument/2006/relationships" xmlns:p188="http://schemas.microsoft.com/office/powerpoint/2018/8/main">
  <p188:cm id="{017D0B4F-B60D-4900-AC88-AC899F124844}" authorId="{3954636E-359C-093F-7A3C-ACCB35E43F4A}" created="2022-04-06T07:25:22.980">
    <pc:sldMkLst xmlns:pc="http://schemas.microsoft.com/office/powerpoint/2013/main/command">
      <pc:docMk/>
      <pc:sldMk cId="384469556" sldId="300"/>
    </pc:sldMkLst>
    <p188:txBody>
      <a:bodyPr/>
      <a:lstStyle/>
      <a:p>
        <a:r>
          <a:rPr lang="nl-NL"/>
          <a:t>Tekst bullets groter maken. Bron is niet leesbaar. </a:t>
        </a:r>
      </a:p>
    </p188:txBody>
  </p188:cm>
</p188:cmLst>
</file>

<file path=ppt/comments/modernComment_12F_F34D1D.xml><?xml version="1.0" encoding="utf-8"?>
<p188:cmLst xmlns:a="http://schemas.openxmlformats.org/drawingml/2006/main" xmlns:r="http://schemas.openxmlformats.org/officeDocument/2006/relationships" xmlns:p188="http://schemas.microsoft.com/office/powerpoint/2018/8/main">
  <p188:cm id="{06186AF9-1102-48CD-ACAE-6FBE9E0B3F63}" authorId="{3954636E-359C-093F-7A3C-ACCB35E43F4A}" created="2022-04-06T07:23:43.318">
    <pc:sldMkLst xmlns:pc="http://schemas.microsoft.com/office/powerpoint/2013/main/command">
      <pc:docMk/>
      <pc:sldMk cId="15944989" sldId="303"/>
    </pc:sldMkLst>
    <p188:txBody>
      <a:bodyPr/>
      <a:lstStyle/>
      <a:p>
        <a:r>
          <a:rPr lang="nl-NL"/>
          <a:t>Tekst groter maken? En bron is niet te lezen.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8F9C4A-73EB-4145-A7E1-EDD732C14598}" type="datetimeFigureOut">
              <a:rPr lang="nl-NL" smtClean="0"/>
              <a:t>7-4-2022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38B52E-41B5-41F5-A555-CE20C015A418}" type="slidenum">
              <a:rPr lang="nl-NL" smtClean="0"/>
              <a:t>‹nr.›</a:t>
            </a:fld>
            <a:endParaRPr lang="nl-NL"/>
          </a:p>
        </p:txBody>
      </p:sp>
    </p:spTree>
    <p:extLst>
      <p:ext uri="{BB962C8B-B14F-4D97-AF65-F5344CB8AC3E}">
        <p14:creationId xmlns:p14="http://schemas.microsoft.com/office/powerpoint/2010/main" val="3760219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Routes, </a:t>
            </a:r>
            <a:r>
              <a:rPr lang="nl-NL" dirty="0" err="1"/>
              <a:t>adhv</a:t>
            </a:r>
            <a:r>
              <a:rPr lang="nl-NL" dirty="0"/>
              <a:t> het verhaal van Dave.  We zoeken overeenkomsten en verschillen in die routes, en kijken hoe de routes hebben geholpen. </a:t>
            </a:r>
          </a:p>
        </p:txBody>
      </p:sp>
      <p:sp>
        <p:nvSpPr>
          <p:cNvPr id="4" name="Tijdelijke aanduiding voor dianummer 3"/>
          <p:cNvSpPr>
            <a:spLocks noGrp="1"/>
          </p:cNvSpPr>
          <p:nvPr>
            <p:ph type="sldNum" sz="quarter" idx="5"/>
          </p:nvPr>
        </p:nvSpPr>
        <p:spPr/>
        <p:txBody>
          <a:bodyPr/>
          <a:lstStyle/>
          <a:p>
            <a:fld id="{2C38B52E-41B5-41F5-A555-CE20C015A418}" type="slidenum">
              <a:rPr lang="nl-NL" smtClean="0"/>
              <a:t>2</a:t>
            </a:fld>
            <a:endParaRPr lang="nl-NL"/>
          </a:p>
        </p:txBody>
      </p:sp>
    </p:spTree>
    <p:extLst>
      <p:ext uri="{BB962C8B-B14F-4D97-AF65-F5344CB8AC3E}">
        <p14:creationId xmlns:p14="http://schemas.microsoft.com/office/powerpoint/2010/main" val="697943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Ouders/jeugdigen merken niet of nauwelijks dat er een route wordt ingezet, eigenlijk is dit vooral ondersteunend aan de verwijzer</a:t>
            </a:r>
          </a:p>
          <a:p>
            <a:r>
              <a:rPr lang="nl-NL" dirty="0"/>
              <a:t>We leren van de hobbels die we tegenkomen, we signaleren trends en formuleren daarmee verbeterpunten, verwijzers leren om steeds </a:t>
            </a:r>
            <a:r>
              <a:rPr lang="nl-NL" dirty="0" err="1"/>
              <a:t>integraler</a:t>
            </a:r>
            <a:r>
              <a:rPr lang="nl-NL" dirty="0"/>
              <a:t> en vraaggerichter naar het de vraag/zorg te kijken, en zodoende zouden we moeten bereiken dat het zorglandschap aansluit en dynamisch mee beweegt/ontwikkeld. </a:t>
            </a:r>
          </a:p>
        </p:txBody>
      </p:sp>
      <p:sp>
        <p:nvSpPr>
          <p:cNvPr id="4" name="Tijdelijke aanduiding voor dianummer 3"/>
          <p:cNvSpPr>
            <a:spLocks noGrp="1"/>
          </p:cNvSpPr>
          <p:nvPr>
            <p:ph type="sldNum" sz="quarter" idx="5"/>
          </p:nvPr>
        </p:nvSpPr>
        <p:spPr/>
        <p:txBody>
          <a:bodyPr/>
          <a:lstStyle/>
          <a:p>
            <a:fld id="{2C38B52E-41B5-41F5-A555-CE20C015A418}" type="slidenum">
              <a:rPr lang="nl-NL" smtClean="0"/>
              <a:t>4</a:t>
            </a:fld>
            <a:endParaRPr lang="nl-NL"/>
          </a:p>
        </p:txBody>
      </p:sp>
    </p:spTree>
    <p:extLst>
      <p:ext uri="{BB962C8B-B14F-4D97-AF65-F5344CB8AC3E}">
        <p14:creationId xmlns:p14="http://schemas.microsoft.com/office/powerpoint/2010/main" val="702131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Ouders/jeugdigen merken niet of nauwelijks dat er een route wordt ingezet, eigenlijk is dit vooral ondersteunend aan de verwijzer</a:t>
            </a:r>
          </a:p>
          <a:p>
            <a:r>
              <a:rPr lang="nl-NL" dirty="0"/>
              <a:t>We leren van de hobbels die we tegenkomen, we signaleren trends en formuleren daarmee verbeterpunten, verwijzers leren om steeds </a:t>
            </a:r>
            <a:r>
              <a:rPr lang="nl-NL" dirty="0" err="1"/>
              <a:t>integraler</a:t>
            </a:r>
            <a:r>
              <a:rPr lang="nl-NL" dirty="0"/>
              <a:t> en vraaggerichter naar het de vraag/zorg te kijken, en zodoende zouden we moeten bereiken dat het zorglandschap aansluit en dynamisch mee beweegt/ontwikkeld. </a:t>
            </a:r>
          </a:p>
        </p:txBody>
      </p:sp>
      <p:sp>
        <p:nvSpPr>
          <p:cNvPr id="4" name="Tijdelijke aanduiding voor dianummer 3"/>
          <p:cNvSpPr>
            <a:spLocks noGrp="1"/>
          </p:cNvSpPr>
          <p:nvPr>
            <p:ph type="sldNum" sz="quarter" idx="5"/>
          </p:nvPr>
        </p:nvSpPr>
        <p:spPr/>
        <p:txBody>
          <a:bodyPr/>
          <a:lstStyle/>
          <a:p>
            <a:fld id="{2C38B52E-41B5-41F5-A555-CE20C015A418}" type="slidenum">
              <a:rPr lang="nl-NL" smtClean="0"/>
              <a:t>6</a:t>
            </a:fld>
            <a:endParaRPr lang="nl-NL"/>
          </a:p>
        </p:txBody>
      </p:sp>
    </p:spTree>
    <p:extLst>
      <p:ext uri="{BB962C8B-B14F-4D97-AF65-F5344CB8AC3E}">
        <p14:creationId xmlns:p14="http://schemas.microsoft.com/office/powerpoint/2010/main" val="1346547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C38B52E-41B5-41F5-A555-CE20C015A418}" type="slidenum">
              <a:rPr lang="nl-NL" smtClean="0"/>
              <a:t>8</a:t>
            </a:fld>
            <a:endParaRPr lang="nl-NL"/>
          </a:p>
        </p:txBody>
      </p:sp>
    </p:spTree>
    <p:extLst>
      <p:ext uri="{BB962C8B-B14F-4D97-AF65-F5344CB8AC3E}">
        <p14:creationId xmlns:p14="http://schemas.microsoft.com/office/powerpoint/2010/main" val="747768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solidFill>
                  <a:srgbClr val="FFFFFF"/>
                </a:solidFill>
              </a:rPr>
              <a:t>onttrekt zich van groepsleiding, beïnvloedbaar is, seksueel grensoverschrijdend kan zijn naar meisjes en zeer de grenzen aan het opzoeken is. </a:t>
            </a:r>
          </a:p>
          <a:p>
            <a:pPr marL="342900" lvl="0" indent="-342900">
              <a:buFont typeface="Calibri" panose="020F0502020204030204" pitchFamily="34" charset="0"/>
              <a:buChar char="-"/>
            </a:pPr>
            <a:r>
              <a:rPr lang="nl-NL" sz="1800" dirty="0">
                <a:effectLst/>
                <a:latin typeface="Calibri" panose="020F0502020204030204" pitchFamily="34" charset="0"/>
                <a:ea typeface="Times New Roman" panose="02020603050405020304" pitchFamily="18" charset="0"/>
              </a:rPr>
              <a:t>Wat heeft de doorbraak aanpak opgeleverd? (inzicht manager, en inzicht gemeente, zonder oplossing)</a:t>
            </a:r>
            <a:endParaRPr lang="nl-NL" sz="1800" dirty="0">
              <a:effectLst/>
              <a:latin typeface="Calibri" panose="020F0502020204030204" pitchFamily="34" charset="0"/>
              <a:ea typeface="Calibri" panose="020F0502020204030204" pitchFamily="34" charset="0"/>
            </a:endParaRPr>
          </a:p>
          <a:p>
            <a:r>
              <a:rPr lang="nl-NL" sz="1800" dirty="0">
                <a:effectLst/>
                <a:latin typeface="Calibri" panose="020F0502020204030204" pitchFamily="34" charset="0"/>
                <a:ea typeface="Calibri" panose="020F0502020204030204" pitchFamily="34" charset="0"/>
              </a:rPr>
              <a:t>Weinig? Manager is 1 gesprek betrokken geweest, bij het overleg met de gemeente worden er veel mogelijkheden gezien en bedacht maar die lijken later in de praktijk toch niet haalbaar omdat de collega’s de verantwoordelijkheid in combinatie met de risico’s niet willen/durven/kunnen nemen</a:t>
            </a:r>
          </a:p>
          <a:p>
            <a:pPr marL="342900" lvl="0" indent="-342900">
              <a:buFont typeface="Calibri" panose="020F0502020204030204" pitchFamily="34" charset="0"/>
              <a:buChar char="-"/>
            </a:pPr>
            <a:r>
              <a:rPr lang="nl-NL" sz="1800" dirty="0">
                <a:effectLst/>
                <a:latin typeface="Calibri" panose="020F0502020204030204" pitchFamily="34" charset="0"/>
                <a:ea typeface="Times New Roman" panose="02020603050405020304" pitchFamily="18" charset="0"/>
              </a:rPr>
              <a:t>Wat als er wel een zorgaanbieder was geweest voor Dave? Dan….</a:t>
            </a:r>
            <a:endParaRPr lang="nl-NL" sz="1800" dirty="0">
              <a:effectLst/>
              <a:latin typeface="Calibri" panose="020F0502020204030204" pitchFamily="34" charset="0"/>
              <a:ea typeface="Calibri" panose="020F0502020204030204" pitchFamily="34" charset="0"/>
            </a:endParaRPr>
          </a:p>
          <a:p>
            <a:r>
              <a:rPr lang="nl-NL" sz="1800" dirty="0">
                <a:effectLst/>
                <a:latin typeface="Calibri" panose="020F0502020204030204" pitchFamily="34" charset="0"/>
                <a:ea typeface="Calibri" panose="020F0502020204030204" pitchFamily="34" charset="0"/>
              </a:rPr>
              <a:t>Was mogelijk de volledige crisisplaatsing voor Dave minder heftig geweest. Gedurende de crisisplaatsing is zijn gedrag negatief veranderd en worden er steeds meer zorgen gezien. Deze zorgen leiden vervolgens tot plaatsingsproblemen omdat zorgaanbieders hier in de regio de verantwoordelijkheid in combinatie met de risico’s te groot vinden. Dit maakt dat er voor Dave geen perspectief is wat voor hem zijn motivatie niet ten goede lijkt te komen. Als er een zorgaanbieder was geweest was de situatie niet zo schrijnend geweest als hij nu is, had Dave de ondersteuning en begeleiding gekregen die hij daadwerkelijk nodig had en weer tot ontwikkeling kunnen komen. </a:t>
            </a:r>
          </a:p>
          <a:p>
            <a:endParaRPr lang="nl-NL" sz="1800" dirty="0">
              <a:effectLst/>
              <a:latin typeface="Calibri" panose="020F0502020204030204" pitchFamily="34" charset="0"/>
              <a:ea typeface="Calibri" panose="020F0502020204030204" pitchFamily="34" charset="0"/>
            </a:endParaRPr>
          </a:p>
          <a:p>
            <a:r>
              <a:rPr lang="nl-NL" sz="1800" dirty="0">
                <a:effectLst/>
                <a:latin typeface="Calibri" panose="020F0502020204030204" pitchFamily="34" charset="0"/>
                <a:ea typeface="Calibri" panose="020F0502020204030204" pitchFamily="34" charset="0"/>
              </a:rPr>
              <a:t>https://www.managementimpact.nl/artikel/als-je-mensen-voor-een-ton-per-jaar-niet-helpt-kun-je-ze-beter-voor-20-000-euro-per-jaar-niet-helpen/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FFFF"/>
              </a:solidFill>
            </a:endParaRPr>
          </a:p>
          <a:p>
            <a:endParaRPr lang="nl-NL" dirty="0"/>
          </a:p>
        </p:txBody>
      </p:sp>
      <p:sp>
        <p:nvSpPr>
          <p:cNvPr id="4" name="Tijdelijke aanduiding voor dianummer 3"/>
          <p:cNvSpPr>
            <a:spLocks noGrp="1"/>
          </p:cNvSpPr>
          <p:nvPr>
            <p:ph type="sldNum" sz="quarter" idx="5"/>
          </p:nvPr>
        </p:nvSpPr>
        <p:spPr/>
        <p:txBody>
          <a:bodyPr/>
          <a:lstStyle/>
          <a:p>
            <a:fld id="{2C38B52E-41B5-41F5-A555-CE20C015A418}" type="slidenum">
              <a:rPr lang="nl-NL" smtClean="0"/>
              <a:t>9</a:t>
            </a:fld>
            <a:endParaRPr lang="nl-NL"/>
          </a:p>
        </p:txBody>
      </p:sp>
    </p:spTree>
    <p:extLst>
      <p:ext uri="{BB962C8B-B14F-4D97-AF65-F5344CB8AC3E}">
        <p14:creationId xmlns:p14="http://schemas.microsoft.com/office/powerpoint/2010/main" val="2308089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solidFill>
                  <a:schemeClr val="tx1"/>
                </a:solidFill>
              </a:rPr>
              <a:t>Groot deel (70%) van de vragen kunnen we binnen 11 weken na aanmelding plaatsen</a:t>
            </a:r>
          </a:p>
          <a:p>
            <a:r>
              <a:rPr lang="nl-NL" dirty="0">
                <a:solidFill>
                  <a:schemeClr val="tx1"/>
                </a:solidFill>
              </a:rPr>
              <a:t>Scherpe verwachtingen wat ook resulteert in alternatieven</a:t>
            </a:r>
          </a:p>
          <a:p>
            <a:r>
              <a:rPr lang="nl-NL" dirty="0">
                <a:solidFill>
                  <a:schemeClr val="tx1"/>
                </a:solidFill>
              </a:rPr>
              <a:t>Overstijgend kijken naar in- en doorstroom </a:t>
            </a:r>
          </a:p>
          <a:p>
            <a:r>
              <a:rPr lang="nl-NL" dirty="0">
                <a:solidFill>
                  <a:schemeClr val="tx1"/>
                </a:solidFill>
              </a:rPr>
              <a:t>Signaleren knelpunten op verblijf en aanpakken</a:t>
            </a:r>
          </a:p>
          <a:p>
            <a:endParaRPr lang="nl-NL" dirty="0"/>
          </a:p>
        </p:txBody>
      </p:sp>
      <p:sp>
        <p:nvSpPr>
          <p:cNvPr id="4" name="Tijdelijke aanduiding voor dianummer 3"/>
          <p:cNvSpPr>
            <a:spLocks noGrp="1"/>
          </p:cNvSpPr>
          <p:nvPr>
            <p:ph type="sldNum" sz="quarter" idx="5"/>
          </p:nvPr>
        </p:nvSpPr>
        <p:spPr/>
        <p:txBody>
          <a:bodyPr/>
          <a:lstStyle/>
          <a:p>
            <a:fld id="{2C38B52E-41B5-41F5-A555-CE20C015A418}" type="slidenum">
              <a:rPr lang="nl-NL" smtClean="0"/>
              <a:t>10</a:t>
            </a:fld>
            <a:endParaRPr lang="nl-NL"/>
          </a:p>
        </p:txBody>
      </p:sp>
    </p:spTree>
    <p:extLst>
      <p:ext uri="{BB962C8B-B14F-4D97-AF65-F5344CB8AC3E}">
        <p14:creationId xmlns:p14="http://schemas.microsoft.com/office/powerpoint/2010/main" val="3460985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solidFill>
                  <a:srgbClr val="FFFFFF"/>
                </a:solidFill>
              </a:rPr>
              <a:t>onttrekt zich van groepsleiding, beïnvloedbaar is, seksueel grensoverschrijdend kan zijn naar meisjes en zeer de grenzen aan het opzoeken is. </a:t>
            </a:r>
          </a:p>
          <a:p>
            <a:pPr marL="342900" lvl="0" indent="-342900">
              <a:buFont typeface="Calibri" panose="020F0502020204030204" pitchFamily="34" charset="0"/>
              <a:buChar char="-"/>
            </a:pPr>
            <a:r>
              <a:rPr lang="nl-NL" sz="1800" dirty="0">
                <a:effectLst/>
                <a:latin typeface="Calibri" panose="020F0502020204030204" pitchFamily="34" charset="0"/>
                <a:ea typeface="Times New Roman" panose="02020603050405020304" pitchFamily="18" charset="0"/>
              </a:rPr>
              <a:t>Wat heeft de doorbraak aanpak opgeleverd? (inzicht manager, en inzicht gemeente, zonder oplossing)</a:t>
            </a:r>
            <a:endParaRPr lang="nl-NL" sz="1800" dirty="0">
              <a:effectLst/>
              <a:latin typeface="Calibri" panose="020F0502020204030204" pitchFamily="34" charset="0"/>
              <a:ea typeface="Calibri" panose="020F0502020204030204" pitchFamily="34" charset="0"/>
            </a:endParaRPr>
          </a:p>
          <a:p>
            <a:r>
              <a:rPr lang="nl-NL" sz="1800" dirty="0">
                <a:effectLst/>
                <a:latin typeface="Calibri" panose="020F0502020204030204" pitchFamily="34" charset="0"/>
                <a:ea typeface="Calibri" panose="020F0502020204030204" pitchFamily="34" charset="0"/>
              </a:rPr>
              <a:t>Weinig? Manager is 1 gesprek betrokken geweest, bij het overleg met de gemeente worden er veel mogelijkheden gezien en bedacht maar die lijken later in de praktijk toch niet haalbaar omdat de collega’s de verantwoordelijkheid in combinatie met de risico’s niet willen/durven/kunnen nemen</a:t>
            </a:r>
          </a:p>
          <a:p>
            <a:pPr marL="342900" lvl="0" indent="-342900">
              <a:buFont typeface="Calibri" panose="020F0502020204030204" pitchFamily="34" charset="0"/>
              <a:buChar char="-"/>
            </a:pPr>
            <a:r>
              <a:rPr lang="nl-NL" sz="1800" dirty="0">
                <a:effectLst/>
                <a:latin typeface="Calibri" panose="020F0502020204030204" pitchFamily="34" charset="0"/>
                <a:ea typeface="Times New Roman" panose="02020603050405020304" pitchFamily="18" charset="0"/>
              </a:rPr>
              <a:t>Wat als er wel een zorgaanbieder was geweest voor Dave? Dan….</a:t>
            </a:r>
            <a:endParaRPr lang="nl-NL" sz="1800" dirty="0">
              <a:effectLst/>
              <a:latin typeface="Calibri" panose="020F0502020204030204" pitchFamily="34" charset="0"/>
              <a:ea typeface="Calibri" panose="020F0502020204030204" pitchFamily="34" charset="0"/>
            </a:endParaRPr>
          </a:p>
          <a:p>
            <a:r>
              <a:rPr lang="nl-NL" sz="1800" dirty="0">
                <a:effectLst/>
                <a:latin typeface="Calibri" panose="020F0502020204030204" pitchFamily="34" charset="0"/>
                <a:ea typeface="Calibri" panose="020F0502020204030204" pitchFamily="34" charset="0"/>
              </a:rPr>
              <a:t>Was mogelijk de volledige crisisplaatsing voor Dave minder heftig geweest. Gedurende de crisisplaatsing is zijn gedrag negatief veranderd en worden er steeds meer zorgen gezien. Deze zorgen leiden vervolgens tot plaatsingsproblemen omdat zorgaanbieders hier in de regio de verantwoordelijkheid in combinatie met de risico’s te groot vinden. Dit maakt dat er voor Dave geen perspectief is wat voor hem zijn motivatie niet ten goede lijkt te komen. Als er een zorgaanbieder was geweest was de situatie niet zo schrijnend geweest als hij nu is, had Dave de ondersteuning en begeleiding gekregen die hij daadwerkelijk nodig had en weer tot ontwikkeling kunnen komen. </a:t>
            </a:r>
          </a:p>
          <a:p>
            <a:endParaRPr lang="nl-NL" sz="1800" dirty="0">
              <a:effectLst/>
              <a:latin typeface="Calibri" panose="020F0502020204030204" pitchFamily="34" charset="0"/>
              <a:ea typeface="Calibri" panose="020F0502020204030204" pitchFamily="34" charset="0"/>
            </a:endParaRPr>
          </a:p>
          <a:p>
            <a:r>
              <a:rPr lang="nl-NL" sz="1800" dirty="0">
                <a:effectLst/>
                <a:latin typeface="Calibri" panose="020F0502020204030204" pitchFamily="34" charset="0"/>
                <a:ea typeface="Calibri" panose="020F0502020204030204" pitchFamily="34" charset="0"/>
              </a:rPr>
              <a:t>https://www.managementimpact.nl/artikel/als-je-mensen-voor-een-ton-per-jaar-niet-helpt-kun-je-ze-beter-voor-20-000-euro-per-jaar-niet-helpen/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FFFF"/>
              </a:solidFill>
            </a:endParaRP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38B52E-41B5-41F5-A555-CE20C015A41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153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Tim Haarlemmer en Frens Pies hebben zich vanuit de opdracht van het OZJ vast gebeten op dit onderwerp. </a:t>
            </a:r>
          </a:p>
        </p:txBody>
      </p:sp>
      <p:sp>
        <p:nvSpPr>
          <p:cNvPr id="4" name="Tijdelijke aanduiding voor dianummer 3"/>
          <p:cNvSpPr>
            <a:spLocks noGrp="1"/>
          </p:cNvSpPr>
          <p:nvPr>
            <p:ph type="sldNum" sz="quarter" idx="5"/>
          </p:nvPr>
        </p:nvSpPr>
        <p:spPr/>
        <p:txBody>
          <a:bodyPr/>
          <a:lstStyle/>
          <a:p>
            <a:fld id="{2C38B52E-41B5-41F5-A555-CE20C015A418}" type="slidenum">
              <a:rPr lang="nl-NL" smtClean="0"/>
              <a:t>16</a:t>
            </a:fld>
            <a:endParaRPr lang="nl-NL"/>
          </a:p>
        </p:txBody>
      </p:sp>
    </p:spTree>
    <p:extLst>
      <p:ext uri="{BB962C8B-B14F-4D97-AF65-F5344CB8AC3E}">
        <p14:creationId xmlns:p14="http://schemas.microsoft.com/office/powerpoint/2010/main" val="1209409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juist ook over je eigen regio grenzen heen kunnen stijgen zou voor de jeugdigen/ouders goed zijn!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zodat ze weten waar ze met welke vraag naar toe moeten, hoe lang ze moeten wachten (en waarop) en wat er in de tussentijd gebeurt (zou het niet mooi zijn als we de zorg ook net als een pakketje kunnen zien waar we in de tijdlijn zitten) -&gt; als afbeelding/foto invoegen</a:t>
            </a:r>
          </a:p>
          <a:p>
            <a:endParaRPr lang="nl-NL" dirty="0"/>
          </a:p>
          <a:p>
            <a:r>
              <a:rPr lang="nl-NL" dirty="0"/>
              <a:t>Transparantie, soms loopt het al vlotter, maar voelt het niet zo. Is het in het huidige stelsel reëel.  Geen normen en geen eenduidige definities. </a:t>
            </a:r>
          </a:p>
          <a:p>
            <a:endParaRPr lang="nl-NL" dirty="0"/>
          </a:p>
          <a:p>
            <a:r>
              <a:rPr lang="nl-NL" dirty="0"/>
              <a:t>Wachtlijstervaring -&gt; zoals bij de Efteling, of </a:t>
            </a:r>
            <a:r>
              <a:rPr lang="nl-NL" dirty="0" err="1"/>
              <a:t>Coolblue</a:t>
            </a:r>
            <a:r>
              <a:rPr lang="nl-NL" dirty="0"/>
              <a:t> een muziekje </a:t>
            </a:r>
          </a:p>
          <a:p>
            <a:endParaRPr lang="nl-NL" dirty="0"/>
          </a:p>
          <a:p>
            <a:r>
              <a:rPr lang="nl-NL" dirty="0"/>
              <a:t>Zoals bij de IC-bedden ofwel NZA toezichthouders rol,</a:t>
            </a:r>
          </a:p>
        </p:txBody>
      </p:sp>
      <p:sp>
        <p:nvSpPr>
          <p:cNvPr id="4" name="Tijdelijke aanduiding voor dianummer 3"/>
          <p:cNvSpPr>
            <a:spLocks noGrp="1"/>
          </p:cNvSpPr>
          <p:nvPr>
            <p:ph type="sldNum" sz="quarter" idx="5"/>
          </p:nvPr>
        </p:nvSpPr>
        <p:spPr/>
        <p:txBody>
          <a:bodyPr/>
          <a:lstStyle/>
          <a:p>
            <a:fld id="{2C38B52E-41B5-41F5-A555-CE20C015A418}" type="slidenum">
              <a:rPr lang="nl-NL" smtClean="0"/>
              <a:t>21</a:t>
            </a:fld>
            <a:endParaRPr lang="nl-NL"/>
          </a:p>
        </p:txBody>
      </p:sp>
    </p:spTree>
    <p:extLst>
      <p:ext uri="{BB962C8B-B14F-4D97-AF65-F5344CB8AC3E}">
        <p14:creationId xmlns:p14="http://schemas.microsoft.com/office/powerpoint/2010/main" val="3232945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nl-NL"/>
              <a:t>Klik om stijl te bewerken</a:t>
            </a:r>
            <a:endParaRPr lang="en-US"/>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nl-NL"/>
              <a:t>Klikken om de ondertitelstijl van het model te bewerken</a:t>
            </a:r>
            <a:endParaRPr lang="en-US"/>
          </a:p>
        </p:txBody>
      </p:sp>
      <p:sp>
        <p:nvSpPr>
          <p:cNvPr id="4" name="Date Placeholder 3"/>
          <p:cNvSpPr>
            <a:spLocks noGrp="1"/>
          </p:cNvSpPr>
          <p:nvPr>
            <p:ph type="dt" sz="half" idx="10"/>
          </p:nvPr>
        </p:nvSpPr>
        <p:spPr/>
        <p:txBody>
          <a:bodyPr/>
          <a:lstStyle/>
          <a:p>
            <a:fld id="{BCD04B2C-1E7F-4E4E-923D-D6E5A93B6945}" type="datetimeFigureOut">
              <a:rPr lang="nl-NL" smtClean="0"/>
              <a:t>7-4-2022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92ABC206-9334-4BE4-BEE4-4D14AF0191E3}" type="slidenum">
              <a:rPr lang="nl-NL" smtClean="0"/>
              <a:t>‹nr.›</a:t>
            </a:fld>
            <a:endParaRPr lang="nl-NL"/>
          </a:p>
        </p:txBody>
      </p:sp>
    </p:spTree>
    <p:extLst>
      <p:ext uri="{BB962C8B-B14F-4D97-AF65-F5344CB8AC3E}">
        <p14:creationId xmlns:p14="http://schemas.microsoft.com/office/powerpoint/2010/main" val="21321807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Vertical Text Placeholder 2"/>
          <p:cNvSpPr>
            <a:spLocks noGrp="1"/>
          </p:cNvSpPr>
          <p:nvPr>
            <p:ph type="body" orient="vert" idx="1"/>
          </p:nvPr>
        </p:nvSpPr>
        <p:spPr/>
        <p:txBody>
          <a:bodyPr vert="eaVert" ancho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p:cNvSpPr>
            <a:spLocks noGrp="1"/>
          </p:cNvSpPr>
          <p:nvPr>
            <p:ph type="dt" sz="half" idx="10"/>
          </p:nvPr>
        </p:nvSpPr>
        <p:spPr/>
        <p:txBody>
          <a:bodyPr/>
          <a:lstStyle/>
          <a:p>
            <a:fld id="{BCD04B2C-1E7F-4E4E-923D-D6E5A93B6945}" type="datetimeFigureOut">
              <a:rPr lang="nl-NL" smtClean="0"/>
              <a:t>7-4-2022</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92ABC206-9334-4BE4-BEE4-4D14AF0191E3}" type="slidenum">
              <a:rPr lang="nl-NL" smtClean="0"/>
              <a:t>‹nr.›</a:t>
            </a:fld>
            <a:endParaRPr lang="nl-NL"/>
          </a:p>
        </p:txBody>
      </p:sp>
    </p:spTree>
    <p:extLst>
      <p:ext uri="{BB962C8B-B14F-4D97-AF65-F5344CB8AC3E}">
        <p14:creationId xmlns:p14="http://schemas.microsoft.com/office/powerpoint/2010/main" val="1259012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nl-NL"/>
              <a:t>Klik om stijl te bewerken</a:t>
            </a:r>
            <a:endParaRPr lang="en-US"/>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p:cNvSpPr>
            <a:spLocks noGrp="1"/>
          </p:cNvSpPr>
          <p:nvPr>
            <p:ph type="dt" sz="half" idx="10"/>
          </p:nvPr>
        </p:nvSpPr>
        <p:spPr/>
        <p:txBody>
          <a:bodyPr/>
          <a:lstStyle/>
          <a:p>
            <a:fld id="{BCD04B2C-1E7F-4E4E-923D-D6E5A93B6945}" type="datetimeFigureOut">
              <a:rPr lang="nl-NL" smtClean="0"/>
              <a:t>7-4-2022</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92ABC206-9334-4BE4-BEE4-4D14AF0191E3}" type="slidenum">
              <a:rPr lang="nl-NL" smtClean="0"/>
              <a:t>‹nr.›</a:t>
            </a:fld>
            <a:endParaRPr lang="nl-NL"/>
          </a:p>
        </p:txBody>
      </p:sp>
    </p:spTree>
    <p:extLst>
      <p:ext uri="{BB962C8B-B14F-4D97-AF65-F5344CB8AC3E}">
        <p14:creationId xmlns:p14="http://schemas.microsoft.com/office/powerpoint/2010/main" val="2116796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BCD04B2C-1E7F-4E4E-923D-D6E5A93B6945}" type="datetimeFigureOut">
              <a:rPr lang="nl-NL" smtClean="0"/>
              <a:t>7-4-2022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92ABC206-9334-4BE4-BEE4-4D14AF0191E3}" type="slidenum">
              <a:rPr lang="nl-NL" smtClean="0"/>
              <a:t>‹nr.›</a:t>
            </a:fld>
            <a:endParaRPr lang="nl-NL"/>
          </a:p>
        </p:txBody>
      </p:sp>
    </p:spTree>
    <p:extLst>
      <p:ext uri="{BB962C8B-B14F-4D97-AF65-F5344CB8AC3E}">
        <p14:creationId xmlns:p14="http://schemas.microsoft.com/office/powerpoint/2010/main" val="1020136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nl-NL"/>
              <a:t>Klik om stijl te bewerken</a:t>
            </a:r>
            <a:endParaRPr lang="en-US"/>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BCD04B2C-1E7F-4E4E-923D-D6E5A93B6945}" type="datetimeFigureOut">
              <a:rPr lang="nl-NL" smtClean="0"/>
              <a:t>7-4-2022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92ABC206-9334-4BE4-BEE4-4D14AF0191E3}" type="slidenum">
              <a:rPr lang="nl-NL" smtClean="0"/>
              <a:t>‹nr.›</a:t>
            </a:fld>
            <a:endParaRPr lang="nl-NL"/>
          </a:p>
        </p:txBody>
      </p:sp>
    </p:spTree>
    <p:extLst>
      <p:ext uri="{BB962C8B-B14F-4D97-AF65-F5344CB8AC3E}">
        <p14:creationId xmlns:p14="http://schemas.microsoft.com/office/powerpoint/2010/main" val="1524553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8" name="Date Placeholder 7"/>
          <p:cNvSpPr>
            <a:spLocks noGrp="1"/>
          </p:cNvSpPr>
          <p:nvPr>
            <p:ph type="dt" sz="half" idx="10"/>
          </p:nvPr>
        </p:nvSpPr>
        <p:spPr/>
        <p:txBody>
          <a:bodyPr/>
          <a:lstStyle/>
          <a:p>
            <a:fld id="{BCD04B2C-1E7F-4E4E-923D-D6E5A93B6945}" type="datetimeFigureOut">
              <a:rPr lang="nl-NL" smtClean="0"/>
              <a:t>7-4-2022</a:t>
            </a:fld>
            <a:endParaRPr lang="nl-NL"/>
          </a:p>
        </p:txBody>
      </p:sp>
      <p:sp>
        <p:nvSpPr>
          <p:cNvPr id="9" name="Footer Placeholder 8"/>
          <p:cNvSpPr>
            <a:spLocks noGrp="1"/>
          </p:cNvSpPr>
          <p:nvPr>
            <p:ph type="ftr" sz="quarter" idx="11"/>
          </p:nvPr>
        </p:nvSpPr>
        <p:spPr/>
        <p:txBody>
          <a:bodyPr/>
          <a:lstStyle/>
          <a:p>
            <a:endParaRPr lang="nl-NL"/>
          </a:p>
        </p:txBody>
      </p:sp>
      <p:sp>
        <p:nvSpPr>
          <p:cNvPr id="10" name="Slide Number Placeholder 9"/>
          <p:cNvSpPr>
            <a:spLocks noGrp="1"/>
          </p:cNvSpPr>
          <p:nvPr>
            <p:ph type="sldNum" sz="quarter" idx="12"/>
          </p:nvPr>
        </p:nvSpPr>
        <p:spPr/>
        <p:txBody>
          <a:bodyPr/>
          <a:lstStyle/>
          <a:p>
            <a:fld id="{92ABC206-9334-4BE4-BEE4-4D14AF0191E3}" type="slidenum">
              <a:rPr lang="nl-NL" smtClean="0"/>
              <a:t>‹nr.›</a:t>
            </a:fld>
            <a:endParaRPr lang="nl-NL"/>
          </a:p>
        </p:txBody>
      </p:sp>
    </p:spTree>
    <p:extLst>
      <p:ext uri="{BB962C8B-B14F-4D97-AF65-F5344CB8AC3E}">
        <p14:creationId xmlns:p14="http://schemas.microsoft.com/office/powerpoint/2010/main" val="4013781299"/>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nl-NL"/>
              <a:t>Klik om stijl te bewerken</a:t>
            </a:r>
            <a:endParaRPr lang="en-US"/>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2" name="Date Placeholder 1"/>
          <p:cNvSpPr>
            <a:spLocks noGrp="1"/>
          </p:cNvSpPr>
          <p:nvPr>
            <p:ph type="dt" sz="half" idx="10"/>
          </p:nvPr>
        </p:nvSpPr>
        <p:spPr/>
        <p:txBody>
          <a:bodyPr/>
          <a:lstStyle/>
          <a:p>
            <a:fld id="{BCD04B2C-1E7F-4E4E-923D-D6E5A93B6945}" type="datetimeFigureOut">
              <a:rPr lang="nl-NL" smtClean="0"/>
              <a:t>7-4-2022</a:t>
            </a:fld>
            <a:endParaRPr lang="nl-NL"/>
          </a:p>
        </p:txBody>
      </p:sp>
      <p:sp>
        <p:nvSpPr>
          <p:cNvPr id="11" name="Footer Placeholder 10"/>
          <p:cNvSpPr>
            <a:spLocks noGrp="1"/>
          </p:cNvSpPr>
          <p:nvPr>
            <p:ph type="ftr" sz="quarter" idx="11"/>
          </p:nvPr>
        </p:nvSpPr>
        <p:spPr/>
        <p:txBody>
          <a:bodyPr/>
          <a:lstStyle/>
          <a:p>
            <a:endParaRPr lang="nl-NL"/>
          </a:p>
        </p:txBody>
      </p:sp>
      <p:sp>
        <p:nvSpPr>
          <p:cNvPr id="12" name="Slide Number Placeholder 11"/>
          <p:cNvSpPr>
            <a:spLocks noGrp="1"/>
          </p:cNvSpPr>
          <p:nvPr>
            <p:ph type="sldNum" sz="quarter" idx="12"/>
          </p:nvPr>
        </p:nvSpPr>
        <p:spPr/>
        <p:txBody>
          <a:bodyPr/>
          <a:lstStyle/>
          <a:p>
            <a:fld id="{92ABC206-9334-4BE4-BEE4-4D14AF0191E3}" type="slidenum">
              <a:rPr lang="nl-NL" smtClean="0"/>
              <a:t>‹nr.›</a:t>
            </a:fld>
            <a:endParaRPr lang="nl-NL"/>
          </a:p>
        </p:txBody>
      </p:sp>
    </p:spTree>
    <p:extLst>
      <p:ext uri="{BB962C8B-B14F-4D97-AF65-F5344CB8AC3E}">
        <p14:creationId xmlns:p14="http://schemas.microsoft.com/office/powerpoint/2010/main" val="160137715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nl-NL"/>
              <a:t>Klik om stijl te bewerken</a:t>
            </a:r>
            <a:endParaRPr lang="en-US"/>
          </a:p>
        </p:txBody>
      </p:sp>
      <p:sp>
        <p:nvSpPr>
          <p:cNvPr id="2" name="Date Placeholder 1"/>
          <p:cNvSpPr>
            <a:spLocks noGrp="1"/>
          </p:cNvSpPr>
          <p:nvPr>
            <p:ph type="dt" sz="half" idx="10"/>
          </p:nvPr>
        </p:nvSpPr>
        <p:spPr/>
        <p:txBody>
          <a:bodyPr/>
          <a:lstStyle/>
          <a:p>
            <a:fld id="{BCD04B2C-1E7F-4E4E-923D-D6E5A93B6945}" type="datetimeFigureOut">
              <a:rPr lang="nl-NL" smtClean="0"/>
              <a:t>7-4-2022</a:t>
            </a:fld>
            <a:endParaRPr lang="nl-NL"/>
          </a:p>
        </p:txBody>
      </p:sp>
      <p:sp>
        <p:nvSpPr>
          <p:cNvPr id="7" name="Footer Placeholder 6"/>
          <p:cNvSpPr>
            <a:spLocks noGrp="1"/>
          </p:cNvSpPr>
          <p:nvPr>
            <p:ph type="ftr" sz="quarter" idx="11"/>
          </p:nvPr>
        </p:nvSpPr>
        <p:spPr/>
        <p:txBody>
          <a:bodyPr/>
          <a:lstStyle/>
          <a:p>
            <a:endParaRPr lang="nl-NL"/>
          </a:p>
        </p:txBody>
      </p:sp>
      <p:sp>
        <p:nvSpPr>
          <p:cNvPr id="8" name="Slide Number Placeholder 7"/>
          <p:cNvSpPr>
            <a:spLocks noGrp="1"/>
          </p:cNvSpPr>
          <p:nvPr>
            <p:ph type="sldNum" sz="quarter" idx="12"/>
          </p:nvPr>
        </p:nvSpPr>
        <p:spPr/>
        <p:txBody>
          <a:bodyPr/>
          <a:lstStyle/>
          <a:p>
            <a:fld id="{92ABC206-9334-4BE4-BEE4-4D14AF0191E3}" type="slidenum">
              <a:rPr lang="nl-NL" smtClean="0"/>
              <a:t>‹nr.›</a:t>
            </a:fld>
            <a:endParaRPr lang="nl-NL"/>
          </a:p>
        </p:txBody>
      </p:sp>
    </p:spTree>
    <p:extLst>
      <p:ext uri="{BB962C8B-B14F-4D97-AF65-F5344CB8AC3E}">
        <p14:creationId xmlns:p14="http://schemas.microsoft.com/office/powerpoint/2010/main" val="549989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CD04B2C-1E7F-4E4E-923D-D6E5A93B6945}" type="datetimeFigureOut">
              <a:rPr lang="nl-NL" smtClean="0"/>
              <a:t>7-4-2022</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92ABC206-9334-4BE4-BEE4-4D14AF0191E3}" type="slidenum">
              <a:rPr lang="nl-NL" smtClean="0"/>
              <a:t>‹nr.›</a:t>
            </a:fld>
            <a:endParaRPr lang="nl-NL"/>
          </a:p>
        </p:txBody>
      </p:sp>
    </p:spTree>
    <p:extLst>
      <p:ext uri="{BB962C8B-B14F-4D97-AF65-F5344CB8AC3E}">
        <p14:creationId xmlns:p14="http://schemas.microsoft.com/office/powerpoint/2010/main" val="955380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nl-NL"/>
              <a:t>Klik om stijl te bewerken</a:t>
            </a:r>
            <a:endParaRPr lang="en-US"/>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8" name="Date Placeholder 7"/>
          <p:cNvSpPr>
            <a:spLocks noGrp="1"/>
          </p:cNvSpPr>
          <p:nvPr>
            <p:ph type="dt" sz="half" idx="10"/>
          </p:nvPr>
        </p:nvSpPr>
        <p:spPr/>
        <p:txBody>
          <a:bodyPr/>
          <a:lstStyle/>
          <a:p>
            <a:fld id="{BCD04B2C-1E7F-4E4E-923D-D6E5A93B6945}" type="datetimeFigureOut">
              <a:rPr lang="nl-NL" smtClean="0"/>
              <a:t>7-4-2022</a:t>
            </a:fld>
            <a:endParaRPr lang="nl-NL"/>
          </a:p>
        </p:txBody>
      </p:sp>
      <p:sp>
        <p:nvSpPr>
          <p:cNvPr id="9" name="Footer Placeholder 8"/>
          <p:cNvSpPr>
            <a:spLocks noGrp="1"/>
          </p:cNvSpPr>
          <p:nvPr>
            <p:ph type="ftr" sz="quarter" idx="11"/>
          </p:nvPr>
        </p:nvSpPr>
        <p:spPr/>
        <p:txBody>
          <a:bodyPr/>
          <a:lstStyle/>
          <a:p>
            <a:endParaRPr lang="nl-NL"/>
          </a:p>
        </p:txBody>
      </p:sp>
      <p:sp>
        <p:nvSpPr>
          <p:cNvPr id="10" name="Slide Number Placeholder 9"/>
          <p:cNvSpPr>
            <a:spLocks noGrp="1"/>
          </p:cNvSpPr>
          <p:nvPr>
            <p:ph type="sldNum" sz="quarter" idx="12"/>
          </p:nvPr>
        </p:nvSpPr>
        <p:spPr/>
        <p:txBody>
          <a:bodyPr/>
          <a:lstStyle/>
          <a:p>
            <a:fld id="{92ABC206-9334-4BE4-BEE4-4D14AF0191E3}" type="slidenum">
              <a:rPr lang="nl-NL" smtClean="0"/>
              <a:t>‹nr.›</a:t>
            </a:fld>
            <a:endParaRPr lang="nl-NL"/>
          </a:p>
        </p:txBody>
      </p:sp>
    </p:spTree>
    <p:extLst>
      <p:ext uri="{BB962C8B-B14F-4D97-AF65-F5344CB8AC3E}">
        <p14:creationId xmlns:p14="http://schemas.microsoft.com/office/powerpoint/2010/main" val="2834642374"/>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nl-NL"/>
              <a:t>Klik om stijl te bewerken</a:t>
            </a:r>
            <a:endParaRPr lang="en-US"/>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8" name="Date Placeholder 7"/>
          <p:cNvSpPr>
            <a:spLocks noGrp="1"/>
          </p:cNvSpPr>
          <p:nvPr>
            <p:ph type="dt" sz="half" idx="10"/>
          </p:nvPr>
        </p:nvSpPr>
        <p:spPr/>
        <p:txBody>
          <a:bodyPr/>
          <a:lstStyle/>
          <a:p>
            <a:fld id="{BCD04B2C-1E7F-4E4E-923D-D6E5A93B6945}" type="datetimeFigureOut">
              <a:rPr lang="nl-NL" smtClean="0"/>
              <a:t>7-4-2022</a:t>
            </a:fld>
            <a:endParaRPr lang="nl-NL"/>
          </a:p>
        </p:txBody>
      </p:sp>
      <p:sp>
        <p:nvSpPr>
          <p:cNvPr id="9" name="Footer Placeholder 8"/>
          <p:cNvSpPr>
            <a:spLocks noGrp="1"/>
          </p:cNvSpPr>
          <p:nvPr>
            <p:ph type="ftr" sz="quarter" idx="11"/>
          </p:nvPr>
        </p:nvSpPr>
        <p:spPr>
          <a:xfrm>
            <a:off x="3499101" y="6356350"/>
            <a:ext cx="5911517" cy="365125"/>
          </a:xfrm>
        </p:spPr>
        <p:txBody>
          <a:bodyPr/>
          <a:lstStyle/>
          <a:p>
            <a:endParaRPr lang="nl-NL"/>
          </a:p>
        </p:txBody>
      </p:sp>
      <p:sp>
        <p:nvSpPr>
          <p:cNvPr id="10" name="Slide Number Placeholder 9"/>
          <p:cNvSpPr>
            <a:spLocks noGrp="1"/>
          </p:cNvSpPr>
          <p:nvPr>
            <p:ph type="sldNum" sz="quarter" idx="12"/>
          </p:nvPr>
        </p:nvSpPr>
        <p:spPr/>
        <p:txBody>
          <a:bodyPr/>
          <a:lstStyle/>
          <a:p>
            <a:fld id="{92ABC206-9334-4BE4-BEE4-4D14AF0191E3}" type="slidenum">
              <a:rPr lang="nl-NL" smtClean="0"/>
              <a:t>‹nr.›</a:t>
            </a:fld>
            <a:endParaRPr lang="nl-NL"/>
          </a:p>
        </p:txBody>
      </p:sp>
    </p:spTree>
    <p:extLst>
      <p:ext uri="{BB962C8B-B14F-4D97-AF65-F5344CB8AC3E}">
        <p14:creationId xmlns:p14="http://schemas.microsoft.com/office/powerpoint/2010/main" val="3909444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nl-NL"/>
              <a:t>Klik om stijl te bewerken</a:t>
            </a:r>
            <a:endParaRPr lang="en-US"/>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BCD04B2C-1E7F-4E4E-923D-D6E5A93B6945}" type="datetimeFigureOut">
              <a:rPr lang="nl-NL" smtClean="0"/>
              <a:t>7-4-2022</a:t>
            </a:fld>
            <a:endParaRPr lang="nl-NL"/>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nl-NL"/>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92ABC206-9334-4BE4-BEE4-4D14AF0191E3}" type="slidenum">
              <a:rPr lang="nl-NL" smtClean="0"/>
              <a:t>‹nr.›</a:t>
            </a:fld>
            <a:endParaRPr lang="nl-NL"/>
          </a:p>
        </p:txBody>
      </p:sp>
    </p:spTree>
    <p:extLst>
      <p:ext uri="{BB962C8B-B14F-4D97-AF65-F5344CB8AC3E}">
        <p14:creationId xmlns:p14="http://schemas.microsoft.com/office/powerpoint/2010/main" val="420124765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emf"/><Relationship Id="rId11" Type="http://schemas.openxmlformats.org/officeDocument/2006/relationships/image" Target="../media/image10.png"/><Relationship Id="rId5" Type="http://schemas.openxmlformats.org/officeDocument/2006/relationships/image" Target="../media/image4.emf"/><Relationship Id="rId10" Type="http://schemas.openxmlformats.org/officeDocument/2006/relationships/image" Target="../media/image9.png"/><Relationship Id="rId4" Type="http://schemas.openxmlformats.org/officeDocument/2006/relationships/image" Target="../media/image3.emf"/><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10" Type="http://schemas.openxmlformats.org/officeDocument/2006/relationships/image" Target="../media/image27.png"/><Relationship Id="rId4" Type="http://schemas.openxmlformats.org/officeDocument/2006/relationships/image" Target="../media/image22.jpe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microsoft.com/office/2018/10/relationships/comments" Target="../comments/modernComment_122_9A3A98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18/10/relationships/comments" Target="../comments/modernComment_12C_16EA8A34.xm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voordejeugd.nl/nieuws/e-book-over-innovatieparadoxen-voor-de-oplossing-van-wachttijden/" TargetMode="Externa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microsoft.com/office/2018/10/relationships/comments" Target="../comments/modernComment_114_1EE50FB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microsoft.com/office/2018/10/relationships/comments" Target="../comments/modernComment_127_F87016A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microsoft.com/office/2018/10/relationships/comments" Target="../comments/modernComment_128_7C27B940.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21.xml.rels><?xml version="1.0" encoding="UTF-8" standalone="yes"?>
<Relationships xmlns="http://schemas.openxmlformats.org/package/2006/relationships"><Relationship Id="rId8" Type="http://schemas.openxmlformats.org/officeDocument/2006/relationships/image" Target="../media/image16.jpg"/><Relationship Id="rId3" Type="http://schemas.microsoft.com/office/2018/10/relationships/comments" Target="../comments/modernComment_121_46E14403.xml"/><Relationship Id="rId7"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jpg"/><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emf"/><Relationship Id="rId2" Type="http://schemas.microsoft.com/office/2018/10/relationships/comments" Target="../comments/modernComment_11B_F66E751D.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18/10/relationships/comments" Target="../comments/modernComment_12F_F34D1D.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hyperlink" Target="https://www.igj.nl/publicaties/rapporten/2022/02/28/rapport-jeugdbeschermingsregio-zuid-west" TargetMode="External"/><Relationship Id="rId4" Type="http://schemas.openxmlformats.org/officeDocument/2006/relationships/hyperlink" Target="https://www.igj.nl/publicaties/rapporten/2021/07/05/regiorapport-kkob-zuidwest"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39161BC2-5CEF-094A-BBA1-0E38286772C5}"/>
              </a:ext>
            </a:extLst>
          </p:cNvPr>
          <p:cNvSpPr/>
          <p:nvPr/>
        </p:nvSpPr>
        <p:spPr>
          <a:xfrm>
            <a:off x="0" y="0"/>
            <a:ext cx="12192000" cy="6858000"/>
          </a:xfrm>
          <a:prstGeom prst="rect">
            <a:avLst/>
          </a:prstGeom>
          <a:solidFill>
            <a:srgbClr val="A0C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E0EBF1"/>
              </a:solidFill>
            </a:endParaRPr>
          </a:p>
        </p:txBody>
      </p:sp>
      <p:pic>
        <p:nvPicPr>
          <p:cNvPr id="13" name="Afbeelding 12" descr="Afbeelding met kaart&#10;&#10;Automatisch gegenereerde beschrijving">
            <a:extLst>
              <a:ext uri="{FF2B5EF4-FFF2-40B4-BE49-F238E27FC236}">
                <a16:creationId xmlns:a16="http://schemas.microsoft.com/office/drawing/2014/main" id="{33A4944B-BE16-6B48-8280-2DB1F0BDEC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41" y="2871754"/>
            <a:ext cx="2345966" cy="2000672"/>
          </a:xfrm>
          <a:prstGeom prst="rect">
            <a:avLst/>
          </a:prstGeom>
        </p:spPr>
      </p:pic>
      <p:pic>
        <p:nvPicPr>
          <p:cNvPr id="9" name="Afbeelding 8">
            <a:extLst>
              <a:ext uri="{FF2B5EF4-FFF2-40B4-BE49-F238E27FC236}">
                <a16:creationId xmlns:a16="http://schemas.microsoft.com/office/drawing/2014/main" id="{BC9A1F06-9F5D-DF4A-86C4-51F66351A4B6}"/>
              </a:ext>
            </a:extLst>
          </p:cNvPr>
          <p:cNvPicPr>
            <a:picLocks noChangeAspect="1"/>
          </p:cNvPicPr>
          <p:nvPr/>
        </p:nvPicPr>
        <p:blipFill>
          <a:blip r:embed="rId3">
            <a:extLst>
              <a:ext uri="{28A0092B-C50C-407E-A947-70E740481C1C}">
                <a14:useLocalDpi xmlns:a14="http://schemas.microsoft.com/office/drawing/2010/main" val="0"/>
              </a:ext>
            </a:extLst>
          </a:blip>
          <a:srcRect t="10036" b="10036"/>
          <a:stretch/>
        </p:blipFill>
        <p:spPr>
          <a:xfrm>
            <a:off x="2504163" y="945055"/>
            <a:ext cx="8176786" cy="921934"/>
          </a:xfrm>
          <a:prstGeom prst="rect">
            <a:avLst/>
          </a:prstGeom>
        </p:spPr>
      </p:pic>
      <p:pic>
        <p:nvPicPr>
          <p:cNvPr id="26" name="Afbeelding 25">
            <a:extLst>
              <a:ext uri="{FF2B5EF4-FFF2-40B4-BE49-F238E27FC236}">
                <a16:creationId xmlns:a16="http://schemas.microsoft.com/office/drawing/2014/main" id="{26E8AE7C-9217-BF4E-9B40-80C171471C82}"/>
              </a:ext>
            </a:extLst>
          </p:cNvPr>
          <p:cNvPicPr>
            <a:picLocks noChangeAspect="1"/>
          </p:cNvPicPr>
          <p:nvPr/>
        </p:nvPicPr>
        <p:blipFill rotWithShape="1">
          <a:blip r:embed="rId4"/>
          <a:srcRect r="1237" b="-5501"/>
          <a:stretch/>
        </p:blipFill>
        <p:spPr>
          <a:xfrm>
            <a:off x="6900661" y="2166669"/>
            <a:ext cx="5521838" cy="783464"/>
          </a:xfrm>
          <a:prstGeom prst="rect">
            <a:avLst/>
          </a:prstGeom>
        </p:spPr>
      </p:pic>
      <p:pic>
        <p:nvPicPr>
          <p:cNvPr id="4" name="Afbeelding 3">
            <a:extLst>
              <a:ext uri="{FF2B5EF4-FFF2-40B4-BE49-F238E27FC236}">
                <a16:creationId xmlns:a16="http://schemas.microsoft.com/office/drawing/2014/main" id="{1F5F0F08-9374-C24C-8D8D-BCB9550B810C}"/>
              </a:ext>
            </a:extLst>
          </p:cNvPr>
          <p:cNvPicPr>
            <a:picLocks noChangeAspect="1"/>
          </p:cNvPicPr>
          <p:nvPr/>
        </p:nvPicPr>
        <p:blipFill>
          <a:blip r:embed="rId5"/>
          <a:stretch>
            <a:fillRect/>
          </a:stretch>
        </p:blipFill>
        <p:spPr>
          <a:xfrm>
            <a:off x="7003091" y="2352675"/>
            <a:ext cx="4986320" cy="468030"/>
          </a:xfrm>
          <a:prstGeom prst="rect">
            <a:avLst/>
          </a:prstGeom>
        </p:spPr>
      </p:pic>
      <p:pic>
        <p:nvPicPr>
          <p:cNvPr id="12" name="Afbeelding 11">
            <a:extLst>
              <a:ext uri="{FF2B5EF4-FFF2-40B4-BE49-F238E27FC236}">
                <a16:creationId xmlns:a16="http://schemas.microsoft.com/office/drawing/2014/main" id="{BAFE5011-C521-EF40-BEB5-4E17CBD3779F}"/>
              </a:ext>
            </a:extLst>
          </p:cNvPr>
          <p:cNvPicPr>
            <a:picLocks noChangeAspect="1"/>
          </p:cNvPicPr>
          <p:nvPr/>
        </p:nvPicPr>
        <p:blipFill>
          <a:blip r:embed="rId6"/>
          <a:stretch>
            <a:fillRect/>
          </a:stretch>
        </p:blipFill>
        <p:spPr>
          <a:xfrm>
            <a:off x="0" y="5022266"/>
            <a:ext cx="12192000" cy="1846106"/>
          </a:xfrm>
          <a:prstGeom prst="rect">
            <a:avLst/>
          </a:prstGeom>
        </p:spPr>
      </p:pic>
      <p:pic>
        <p:nvPicPr>
          <p:cNvPr id="6" name="Afbeelding 5">
            <a:extLst>
              <a:ext uri="{FF2B5EF4-FFF2-40B4-BE49-F238E27FC236}">
                <a16:creationId xmlns:a16="http://schemas.microsoft.com/office/drawing/2014/main" id="{E180723E-ED76-224A-BC96-0534C611CE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5584" y="4789261"/>
            <a:ext cx="3276442" cy="2315301"/>
          </a:xfrm>
          <a:prstGeom prst="rect">
            <a:avLst/>
          </a:prstGeom>
        </p:spPr>
      </p:pic>
      <p:sp>
        <p:nvSpPr>
          <p:cNvPr id="15" name="Tekstvak 14">
            <a:extLst>
              <a:ext uri="{FF2B5EF4-FFF2-40B4-BE49-F238E27FC236}">
                <a16:creationId xmlns:a16="http://schemas.microsoft.com/office/drawing/2014/main" id="{512F5C23-F37B-6349-B3D6-972C6A8624D2}"/>
              </a:ext>
            </a:extLst>
          </p:cNvPr>
          <p:cNvSpPr txBox="1"/>
          <p:nvPr/>
        </p:nvSpPr>
        <p:spPr>
          <a:xfrm>
            <a:off x="2512576" y="5658650"/>
            <a:ext cx="8532798" cy="584775"/>
          </a:xfrm>
          <a:prstGeom prst="rect">
            <a:avLst/>
          </a:prstGeom>
          <a:noFill/>
        </p:spPr>
        <p:txBody>
          <a:bodyPr wrap="square" rtlCol="0">
            <a:spAutoFit/>
          </a:bodyPr>
          <a:lstStyle/>
          <a:p>
            <a:pPr algn="ctr"/>
            <a:r>
              <a:rPr lang="nl-NL" sz="3200" b="1">
                <a:solidFill>
                  <a:srgbClr val="AFCA0B"/>
                </a:solidFill>
                <a:latin typeface="Roboto" pitchFamily="2" charset="0"/>
                <a:ea typeface="Roboto" pitchFamily="2" charset="0"/>
              </a:rPr>
              <a:t>Wachten op een doorbraak</a:t>
            </a:r>
          </a:p>
        </p:txBody>
      </p:sp>
      <p:sp>
        <p:nvSpPr>
          <p:cNvPr id="18" name="Tekstvak 17">
            <a:extLst>
              <a:ext uri="{FF2B5EF4-FFF2-40B4-BE49-F238E27FC236}">
                <a16:creationId xmlns:a16="http://schemas.microsoft.com/office/drawing/2014/main" id="{7B35173F-54F2-9E4C-BBC4-F9604A84FB7D}"/>
              </a:ext>
            </a:extLst>
          </p:cNvPr>
          <p:cNvSpPr txBox="1"/>
          <p:nvPr/>
        </p:nvSpPr>
        <p:spPr>
          <a:xfrm>
            <a:off x="4522135" y="6232540"/>
            <a:ext cx="4513679" cy="369332"/>
          </a:xfrm>
          <a:prstGeom prst="rect">
            <a:avLst/>
          </a:prstGeom>
          <a:noFill/>
        </p:spPr>
        <p:txBody>
          <a:bodyPr wrap="square" rtlCol="0">
            <a:spAutoFit/>
          </a:bodyPr>
          <a:lstStyle/>
          <a:p>
            <a:pPr algn="ctr"/>
            <a:r>
              <a:rPr lang="nl-NL" b="1">
                <a:solidFill>
                  <a:schemeClr val="bg1"/>
                </a:solidFill>
                <a:latin typeface="Roboto" pitchFamily="2" charset="0"/>
                <a:ea typeface="Roboto" pitchFamily="2" charset="0"/>
              </a:rPr>
              <a:t>Tanja Mook |  8 april 2022</a:t>
            </a:r>
          </a:p>
        </p:txBody>
      </p:sp>
      <p:pic>
        <p:nvPicPr>
          <p:cNvPr id="16" name="Afbeelding 15" descr="Afbeelding met tekst, klok&#10;&#10;Automatisch gegenereerde beschrijving">
            <a:extLst>
              <a:ext uri="{FF2B5EF4-FFF2-40B4-BE49-F238E27FC236}">
                <a16:creationId xmlns:a16="http://schemas.microsoft.com/office/drawing/2014/main" id="{EEA704DE-270A-C647-9BC2-A366C7F8B2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04185" y="3611024"/>
            <a:ext cx="1034465" cy="1760406"/>
          </a:xfrm>
          <a:prstGeom prst="rect">
            <a:avLst/>
          </a:prstGeom>
        </p:spPr>
      </p:pic>
      <p:pic>
        <p:nvPicPr>
          <p:cNvPr id="19" name="Afbeelding 18">
            <a:extLst>
              <a:ext uri="{FF2B5EF4-FFF2-40B4-BE49-F238E27FC236}">
                <a16:creationId xmlns:a16="http://schemas.microsoft.com/office/drawing/2014/main" id="{94F9BDB0-B705-3147-BA42-FAB49CAF660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88050" y="4722586"/>
            <a:ext cx="791824" cy="647501"/>
          </a:xfrm>
          <a:prstGeom prst="rect">
            <a:avLst/>
          </a:prstGeom>
        </p:spPr>
      </p:pic>
      <p:pic>
        <p:nvPicPr>
          <p:cNvPr id="21" name="Afbeelding 20" descr="Afbeelding met tekst&#10;&#10;Automatisch gegenereerde beschrijving">
            <a:extLst>
              <a:ext uri="{FF2B5EF4-FFF2-40B4-BE49-F238E27FC236}">
                <a16:creationId xmlns:a16="http://schemas.microsoft.com/office/drawing/2014/main" id="{15AC943D-E557-F848-9720-32FA58320BA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04657" y="3327324"/>
            <a:ext cx="1028673" cy="2305218"/>
          </a:xfrm>
          <a:prstGeom prst="rect">
            <a:avLst/>
          </a:prstGeom>
        </p:spPr>
      </p:pic>
      <p:pic>
        <p:nvPicPr>
          <p:cNvPr id="23" name="Afbeelding 22" descr="Afbeelding met tekst, vectorafbeeldingen&#10;&#10;Automatisch gegenereerde beschrijving">
            <a:extLst>
              <a:ext uri="{FF2B5EF4-FFF2-40B4-BE49-F238E27FC236}">
                <a16:creationId xmlns:a16="http://schemas.microsoft.com/office/drawing/2014/main" id="{B873720E-F49F-014B-A7E3-505E6EFA872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33911" y="3579595"/>
            <a:ext cx="899125" cy="1926695"/>
          </a:xfrm>
          <a:prstGeom prst="rect">
            <a:avLst/>
          </a:prstGeom>
        </p:spPr>
      </p:pic>
      <p:pic>
        <p:nvPicPr>
          <p:cNvPr id="24" name="Afbeelding 23" descr="Afbeelding met tekst&#10;&#10;Automatisch gegenereerde beschrijving">
            <a:extLst>
              <a:ext uri="{FF2B5EF4-FFF2-40B4-BE49-F238E27FC236}">
                <a16:creationId xmlns:a16="http://schemas.microsoft.com/office/drawing/2014/main" id="{34057FF0-75B4-CB46-9573-3C669C864CD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92557" y="3152775"/>
            <a:ext cx="939890" cy="2485132"/>
          </a:xfrm>
          <a:prstGeom prst="rect">
            <a:avLst/>
          </a:prstGeom>
        </p:spPr>
      </p:pic>
      <p:pic>
        <p:nvPicPr>
          <p:cNvPr id="25" name="Afbeelding 24" descr="Afbeelding met tekst&#10;&#10;Automatisch gegenereerde beschrijving">
            <a:extLst>
              <a:ext uri="{FF2B5EF4-FFF2-40B4-BE49-F238E27FC236}">
                <a16:creationId xmlns:a16="http://schemas.microsoft.com/office/drawing/2014/main" id="{E19DFD05-0463-4B41-8FCB-304C7A8DCDD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1349524">
            <a:off x="8726107" y="3922098"/>
            <a:ext cx="504717" cy="1615092"/>
          </a:xfrm>
          <a:prstGeom prst="rect">
            <a:avLst/>
          </a:prstGeom>
        </p:spPr>
      </p:pic>
    </p:spTree>
    <p:extLst>
      <p:ext uri="{BB962C8B-B14F-4D97-AF65-F5344CB8AC3E}">
        <p14:creationId xmlns:p14="http://schemas.microsoft.com/office/powerpoint/2010/main" val="21253641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16">
            <a:extLst>
              <a:ext uri="{FF2B5EF4-FFF2-40B4-BE49-F238E27FC236}">
                <a16:creationId xmlns:a16="http://schemas.microsoft.com/office/drawing/2014/main" id="{2ABBB681-F4D2-40F2-ACC3-DE0B4B488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8">
            <a:extLst>
              <a:ext uri="{FF2B5EF4-FFF2-40B4-BE49-F238E27FC236}">
                <a16:creationId xmlns:a16="http://schemas.microsoft.com/office/drawing/2014/main" id="{09388ED0-1FEF-4E11-B488-BD661D1AC1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5847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ijdelijke aanduiding voor inhoud 6">
            <a:extLst>
              <a:ext uri="{FF2B5EF4-FFF2-40B4-BE49-F238E27FC236}">
                <a16:creationId xmlns:a16="http://schemas.microsoft.com/office/drawing/2014/main" id="{13CF306B-4DA5-479D-B0F6-AA5663330AED}"/>
              </a:ext>
            </a:extLst>
          </p:cNvPr>
          <p:cNvPicPr>
            <a:picLocks noGrp="1" noChangeAspect="1"/>
          </p:cNvPicPr>
          <p:nvPr>
            <p:ph idx="1"/>
          </p:nvPr>
        </p:nvPicPr>
        <p:blipFill>
          <a:blip r:embed="rId3"/>
          <a:stretch>
            <a:fillRect/>
          </a:stretch>
        </p:blipFill>
        <p:spPr>
          <a:xfrm>
            <a:off x="1957912" y="501189"/>
            <a:ext cx="8276175" cy="5812441"/>
          </a:xfrm>
          <a:prstGeom prst="rect">
            <a:avLst/>
          </a:prstGeom>
        </p:spPr>
      </p:pic>
    </p:spTree>
    <p:extLst>
      <p:ext uri="{BB962C8B-B14F-4D97-AF65-F5344CB8AC3E}">
        <p14:creationId xmlns:p14="http://schemas.microsoft.com/office/powerpoint/2010/main" val="14153120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DB23C2B-2054-4D8B-9E98-9190F8E05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665C2FCD-09A4-4B4B-AA73-F330DFE91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2" y="752748"/>
            <a:ext cx="1001483"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Freeform: Shape 11">
            <a:extLst>
              <a:ext uri="{FF2B5EF4-FFF2-40B4-BE49-F238E27FC236}">
                <a16:creationId xmlns:a16="http://schemas.microsoft.com/office/drawing/2014/main" id="{8797B5BC-9873-45F9-97D6-298FB5AF0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7094" y="761999"/>
            <a:ext cx="4208489"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6" name="Afbeelding 25">
            <a:extLst>
              <a:ext uri="{FF2B5EF4-FFF2-40B4-BE49-F238E27FC236}">
                <a16:creationId xmlns:a16="http://schemas.microsoft.com/office/drawing/2014/main" id="{B88B33D5-6B4B-4A14-BE81-9938EE9930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898" y="1456559"/>
            <a:ext cx="3324860" cy="1104104"/>
          </a:xfrm>
          <a:prstGeom prst="rect">
            <a:avLst/>
          </a:prstGeom>
        </p:spPr>
      </p:pic>
      <p:pic>
        <p:nvPicPr>
          <p:cNvPr id="27" name="Afbeelding 26">
            <a:extLst>
              <a:ext uri="{FF2B5EF4-FFF2-40B4-BE49-F238E27FC236}">
                <a16:creationId xmlns:a16="http://schemas.microsoft.com/office/drawing/2014/main" id="{AB8E0035-E34F-4237-A0DF-ABF1E0986C2F}"/>
              </a:ext>
            </a:extLst>
          </p:cNvPr>
          <p:cNvPicPr>
            <a:picLocks noChangeAspect="1"/>
          </p:cNvPicPr>
          <p:nvPr/>
        </p:nvPicPr>
        <p:blipFill>
          <a:blip r:embed="rId3"/>
          <a:stretch>
            <a:fillRect/>
          </a:stretch>
        </p:blipFill>
        <p:spPr>
          <a:xfrm>
            <a:off x="5677178" y="4094104"/>
            <a:ext cx="1828800" cy="657225"/>
          </a:xfrm>
          <a:prstGeom prst="rect">
            <a:avLst/>
          </a:prstGeom>
        </p:spPr>
      </p:pic>
      <p:pic>
        <p:nvPicPr>
          <p:cNvPr id="29" name="Afbeelding 28">
            <a:extLst>
              <a:ext uri="{FF2B5EF4-FFF2-40B4-BE49-F238E27FC236}">
                <a16:creationId xmlns:a16="http://schemas.microsoft.com/office/drawing/2014/main" id="{9CCF1B4C-CD9A-446E-B1F0-4B693BBAF7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622" y="4949806"/>
            <a:ext cx="2471397" cy="1246196"/>
          </a:xfrm>
          <a:prstGeom prst="rect">
            <a:avLst/>
          </a:prstGeom>
        </p:spPr>
      </p:pic>
      <p:pic>
        <p:nvPicPr>
          <p:cNvPr id="1026" name="Afbeelding 1" descr="Logo Schakenbosch (nieuw)">
            <a:extLst>
              <a:ext uri="{FF2B5EF4-FFF2-40B4-BE49-F238E27FC236}">
                <a16:creationId xmlns:a16="http://schemas.microsoft.com/office/drawing/2014/main" id="{88DC3C5E-F70E-4679-87E7-1120C5C2CF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0274" y="5311097"/>
            <a:ext cx="4763838" cy="772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fbeelding 2">
            <a:extLst>
              <a:ext uri="{FF2B5EF4-FFF2-40B4-BE49-F238E27FC236}">
                <a16:creationId xmlns:a16="http://schemas.microsoft.com/office/drawing/2014/main" id="{B5C22FA7-50E7-4E64-8FA3-ED2AEB175D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534" y="3409653"/>
            <a:ext cx="2471397" cy="887297"/>
          </a:xfrm>
          <a:prstGeom prst="rect">
            <a:avLst/>
          </a:prstGeom>
        </p:spPr>
      </p:pic>
      <p:pic>
        <p:nvPicPr>
          <p:cNvPr id="6" name="Afbeelding 5">
            <a:extLst>
              <a:ext uri="{FF2B5EF4-FFF2-40B4-BE49-F238E27FC236}">
                <a16:creationId xmlns:a16="http://schemas.microsoft.com/office/drawing/2014/main" id="{BFA4AF08-8F99-476E-8CAC-200E5B221B60}"/>
              </a:ext>
            </a:extLst>
          </p:cNvPr>
          <p:cNvPicPr>
            <a:picLocks noChangeAspect="1"/>
          </p:cNvPicPr>
          <p:nvPr/>
        </p:nvPicPr>
        <p:blipFill>
          <a:blip r:embed="rId7"/>
          <a:stretch>
            <a:fillRect/>
          </a:stretch>
        </p:blipFill>
        <p:spPr>
          <a:xfrm>
            <a:off x="6096000" y="1501605"/>
            <a:ext cx="1908048" cy="1908048"/>
          </a:xfrm>
          <a:prstGeom prst="rect">
            <a:avLst/>
          </a:prstGeom>
        </p:spPr>
      </p:pic>
      <p:pic>
        <p:nvPicPr>
          <p:cNvPr id="15" name="Afbeelding 5">
            <a:extLst>
              <a:ext uri="{FF2B5EF4-FFF2-40B4-BE49-F238E27FC236}">
                <a16:creationId xmlns:a16="http://schemas.microsoft.com/office/drawing/2014/main" id="{0FE9E18D-0236-425A-988C-8A8A2E0AC1F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bwMode="auto">
          <a:xfrm>
            <a:off x="1222492" y="103828"/>
            <a:ext cx="2543376" cy="117631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fbeelding 6">
            <a:extLst>
              <a:ext uri="{FF2B5EF4-FFF2-40B4-BE49-F238E27FC236}">
                <a16:creationId xmlns:a16="http://schemas.microsoft.com/office/drawing/2014/main" id="{91B36864-C5C7-4D4C-9BDB-3200F6ED41DB}"/>
              </a:ext>
            </a:extLst>
          </p:cNvPr>
          <p:cNvPicPr>
            <a:picLocks noChangeAspect="1"/>
          </p:cNvPicPr>
          <p:nvPr/>
        </p:nvPicPr>
        <p:blipFill>
          <a:blip r:embed="rId9"/>
          <a:stretch>
            <a:fillRect/>
          </a:stretch>
        </p:blipFill>
        <p:spPr>
          <a:xfrm>
            <a:off x="3772538" y="2831585"/>
            <a:ext cx="1466582" cy="1561910"/>
          </a:xfrm>
          <a:prstGeom prst="rect">
            <a:avLst/>
          </a:prstGeom>
        </p:spPr>
      </p:pic>
      <p:pic>
        <p:nvPicPr>
          <p:cNvPr id="9" name="Afbeelding 8">
            <a:extLst>
              <a:ext uri="{FF2B5EF4-FFF2-40B4-BE49-F238E27FC236}">
                <a16:creationId xmlns:a16="http://schemas.microsoft.com/office/drawing/2014/main" id="{A65F7229-EFB2-4485-9342-064F3FCF148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51408" y="567504"/>
            <a:ext cx="1773273" cy="950600"/>
          </a:xfrm>
          <a:prstGeom prst="rect">
            <a:avLst/>
          </a:prstGeom>
        </p:spPr>
      </p:pic>
    </p:spTree>
    <p:extLst>
      <p:ext uri="{BB962C8B-B14F-4D97-AF65-F5344CB8AC3E}">
        <p14:creationId xmlns:p14="http://schemas.microsoft.com/office/powerpoint/2010/main" val="40505735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EE9F5D7F-1BBC-4096-ADA7-AA9C9E4D28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8" name="Rectangle 27">
            <a:extLst>
              <a:ext uri="{FF2B5EF4-FFF2-40B4-BE49-F238E27FC236}">
                <a16:creationId xmlns:a16="http://schemas.microsoft.com/office/drawing/2014/main" id="{06D370DD-716B-4528-B475-331F84CEA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9514" y="758953"/>
            <a:ext cx="7052486"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a:extLst>
              <a:ext uri="{FF2B5EF4-FFF2-40B4-BE49-F238E27FC236}">
                <a16:creationId xmlns:a16="http://schemas.microsoft.com/office/drawing/2014/main" id="{E79D076F-656A-4CD9-83AD-AF8F4B28C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2"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Afbeelding 6">
            <a:extLst>
              <a:ext uri="{FF2B5EF4-FFF2-40B4-BE49-F238E27FC236}">
                <a16:creationId xmlns:a16="http://schemas.microsoft.com/office/drawing/2014/main" id="{0034D384-C30A-4E5A-BA26-71B503240DAD}"/>
              </a:ext>
            </a:extLst>
          </p:cNvPr>
          <p:cNvPicPr>
            <a:picLocks noChangeAspect="1"/>
          </p:cNvPicPr>
          <p:nvPr/>
        </p:nvPicPr>
        <p:blipFill>
          <a:blip r:embed="rId3"/>
          <a:stretch>
            <a:fillRect/>
          </a:stretch>
        </p:blipFill>
        <p:spPr>
          <a:xfrm>
            <a:off x="860771" y="1079717"/>
            <a:ext cx="3778286" cy="4689121"/>
          </a:xfrm>
          <a:prstGeom prst="rect">
            <a:avLst/>
          </a:prstGeom>
        </p:spPr>
      </p:pic>
      <p:sp>
        <p:nvSpPr>
          <p:cNvPr id="12" name="Tijdelijke aanduiding voor inhoud 11">
            <a:extLst>
              <a:ext uri="{FF2B5EF4-FFF2-40B4-BE49-F238E27FC236}">
                <a16:creationId xmlns:a16="http://schemas.microsoft.com/office/drawing/2014/main" id="{D6DBEAAD-FB3B-453D-B01F-A3B481DC624B}"/>
              </a:ext>
            </a:extLst>
          </p:cNvPr>
          <p:cNvSpPr>
            <a:spLocks noGrp="1"/>
          </p:cNvSpPr>
          <p:nvPr>
            <p:ph idx="1"/>
          </p:nvPr>
        </p:nvSpPr>
        <p:spPr>
          <a:xfrm>
            <a:off x="5451644" y="996287"/>
            <a:ext cx="6451109" cy="4788694"/>
          </a:xfrm>
        </p:spPr>
        <p:txBody>
          <a:bodyPr anchor="t">
            <a:normAutofit/>
          </a:bodyPr>
          <a:lstStyle/>
          <a:p>
            <a:pPr marL="0" indent="0">
              <a:buNone/>
            </a:pPr>
            <a:r>
              <a:rPr lang="nl-NL" sz="1800" dirty="0">
                <a:solidFill>
                  <a:srgbClr val="FFFFFF"/>
                </a:solidFill>
              </a:rPr>
              <a:t>Hoe is het afgelopen? </a:t>
            </a:r>
          </a:p>
          <a:p>
            <a:pPr marL="0" indent="0">
              <a:buNone/>
            </a:pPr>
            <a:endParaRPr lang="nl-NL" sz="1800" dirty="0">
              <a:solidFill>
                <a:srgbClr val="FFFFFF"/>
              </a:solidFill>
            </a:endParaRPr>
          </a:p>
          <a:p>
            <a:pPr>
              <a:buFontTx/>
              <a:buChar char="-"/>
            </a:pPr>
            <a:r>
              <a:rPr lang="nl-NL" sz="1800" dirty="0">
                <a:solidFill>
                  <a:srgbClr val="FFFFFF"/>
                </a:solidFill>
              </a:rPr>
              <a:t>Tussentijdse overplaatsing voorkomen</a:t>
            </a:r>
          </a:p>
          <a:p>
            <a:pPr>
              <a:buFontTx/>
              <a:buChar char="-"/>
            </a:pPr>
            <a:r>
              <a:rPr lang="nl-NL" sz="1800" dirty="0">
                <a:solidFill>
                  <a:srgbClr val="FFFFFF"/>
                </a:solidFill>
              </a:rPr>
              <a:t>Nog geen behandeling ingezet</a:t>
            </a:r>
          </a:p>
          <a:p>
            <a:pPr>
              <a:buFontTx/>
              <a:buChar char="-"/>
            </a:pPr>
            <a:r>
              <a:rPr lang="nl-NL" sz="1800" dirty="0">
                <a:solidFill>
                  <a:srgbClr val="FFFFFF"/>
                </a:solidFill>
              </a:rPr>
              <a:t>Motivatie gedaald, voorstel is afgewezen</a:t>
            </a:r>
          </a:p>
          <a:p>
            <a:pPr>
              <a:buFontTx/>
              <a:buChar char="-"/>
            </a:pPr>
            <a:r>
              <a:rPr lang="nl-NL" sz="1800" dirty="0">
                <a:solidFill>
                  <a:srgbClr val="FFFFFF"/>
                </a:solidFill>
              </a:rPr>
              <a:t>Perspectief naar huis in voorbereiding</a:t>
            </a:r>
          </a:p>
          <a:p>
            <a:pPr>
              <a:buFontTx/>
              <a:buChar char="-"/>
            </a:pPr>
            <a:endParaRPr lang="nl-NL" sz="1800" dirty="0">
              <a:solidFill>
                <a:srgbClr val="FFFFFF"/>
              </a:solidFill>
            </a:endParaRPr>
          </a:p>
          <a:p>
            <a:pPr marL="0" indent="0">
              <a:buNone/>
            </a:pPr>
            <a:endParaRPr lang="nl-NL" sz="1800" dirty="0">
              <a:solidFill>
                <a:srgbClr val="FFFFFF"/>
              </a:solidFill>
            </a:endParaRPr>
          </a:p>
          <a:p>
            <a:pPr marL="0" indent="0">
              <a:buNone/>
            </a:pPr>
            <a:endParaRPr lang="nl-NL" sz="1800" dirty="0">
              <a:solidFill>
                <a:srgbClr val="FFFFFF"/>
              </a:solidFill>
            </a:endParaRPr>
          </a:p>
          <a:p>
            <a:pPr marL="0" indent="0">
              <a:buNone/>
            </a:pPr>
            <a:endParaRPr lang="nl-NL" sz="1800" dirty="0">
              <a:solidFill>
                <a:srgbClr val="FFFFFF"/>
              </a:solidFill>
            </a:endParaRPr>
          </a:p>
        </p:txBody>
      </p:sp>
    </p:spTree>
    <p:extLst>
      <p:ext uri="{BB962C8B-B14F-4D97-AF65-F5344CB8AC3E}">
        <p14:creationId xmlns:p14="http://schemas.microsoft.com/office/powerpoint/2010/main" val="158640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 calcmode="lin" valueType="num">
                                      <p:cBhvr additive="base">
                                        <p:cTn id="7"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xEl>
                                              <p:pRg st="3" end="3"/>
                                            </p:txEl>
                                          </p:spTgt>
                                        </p:tgtEl>
                                        <p:attrNameLst>
                                          <p:attrName>style.visibility</p:attrName>
                                        </p:attrNameLst>
                                      </p:cBhvr>
                                      <p:to>
                                        <p:strVal val="visible"/>
                                      </p:to>
                                    </p:set>
                                    <p:anim calcmode="lin" valueType="num">
                                      <p:cBhvr additive="base">
                                        <p:cTn id="11"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2">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anim calcmode="lin" valueType="num">
                                      <p:cBhvr additive="base">
                                        <p:cTn id="15"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2">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xEl>
                                              <p:pRg st="5" end="5"/>
                                            </p:txEl>
                                          </p:spTgt>
                                        </p:tgtEl>
                                        <p:attrNameLst>
                                          <p:attrName>style.visibility</p:attrName>
                                        </p:attrNameLst>
                                      </p:cBhvr>
                                      <p:to>
                                        <p:strVal val="visible"/>
                                      </p:to>
                                    </p:set>
                                    <p:anim calcmode="lin" valueType="num">
                                      <p:cBhvr additive="base">
                                        <p:cTn id="19" dur="500" fill="hold"/>
                                        <p:tgtEl>
                                          <p:spTgt spid="12">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B3875682-0790-427D-9A23-4B7265F0FA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 name="Rectangle 75">
            <a:extLst>
              <a:ext uri="{FF2B5EF4-FFF2-40B4-BE49-F238E27FC236}">
                <a16:creationId xmlns:a16="http://schemas.microsoft.com/office/drawing/2014/main" id="{6EDE4AAE-4785-4EA7-95DB-45200F5B80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78" name="Rectangle 77">
            <a:extLst>
              <a:ext uri="{FF2B5EF4-FFF2-40B4-BE49-F238E27FC236}">
                <a16:creationId xmlns:a16="http://schemas.microsoft.com/office/drawing/2014/main" id="{EB8AA617-0537-4ED7-91B6-66511A6475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a:extLst>
              <a:ext uri="{FF2B5EF4-FFF2-40B4-BE49-F238E27FC236}">
                <a16:creationId xmlns:a16="http://schemas.microsoft.com/office/drawing/2014/main" id="{C2E8BF1F-CE61-45C5-92AC-552D23176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a:extLst>
              <a:ext uri="{FF2B5EF4-FFF2-40B4-BE49-F238E27FC236}">
                <a16:creationId xmlns:a16="http://schemas.microsoft.com/office/drawing/2014/main" id="{99144158-3F8D-4984-B637-E666EC24EE22}"/>
              </a:ext>
            </a:extLst>
          </p:cNvPr>
          <p:cNvSpPr>
            <a:spLocks noGrp="1"/>
          </p:cNvSpPr>
          <p:nvPr>
            <p:ph type="title"/>
          </p:nvPr>
        </p:nvSpPr>
        <p:spPr>
          <a:xfrm>
            <a:off x="1069848" y="4590661"/>
            <a:ext cx="10210862" cy="1065690"/>
          </a:xfrm>
        </p:spPr>
        <p:txBody>
          <a:bodyPr vert="horz" lIns="91440" tIns="45720" rIns="91440" bIns="45720" rtlCol="0" anchor="b">
            <a:normAutofit/>
          </a:bodyPr>
          <a:lstStyle/>
          <a:p>
            <a:r>
              <a:rPr lang="en-US" sz="3700" spc="-100"/>
              <a:t>Wat was helpend?  			Wat was belemmerend? </a:t>
            </a:r>
          </a:p>
        </p:txBody>
      </p:sp>
      <p:pic>
        <p:nvPicPr>
          <p:cNvPr id="7" name="Afbeelding 6" descr="Veel handen die duimen omhoog steken">
            <a:extLst>
              <a:ext uri="{FF2B5EF4-FFF2-40B4-BE49-F238E27FC236}">
                <a16:creationId xmlns:a16="http://schemas.microsoft.com/office/drawing/2014/main" id="{296A032D-992E-4124-BFD3-60A12BD61086}"/>
              </a:ext>
            </a:extLst>
          </p:cNvPr>
          <p:cNvPicPr>
            <a:picLocks noChangeAspect="1"/>
          </p:cNvPicPr>
          <p:nvPr/>
        </p:nvPicPr>
        <p:blipFill rotWithShape="1">
          <a:blip r:embed="rId2">
            <a:extLst>
              <a:ext uri="{28A0092B-C50C-407E-A947-70E740481C1C}">
                <a14:useLocalDpi xmlns:a14="http://schemas.microsoft.com/office/drawing/2010/main" val="0"/>
              </a:ext>
            </a:extLst>
          </a:blip>
          <a:srcRect r="1738" b="-1"/>
          <a:stretch/>
        </p:blipFill>
        <p:spPr>
          <a:xfrm>
            <a:off x="1069848" y="470168"/>
            <a:ext cx="5236194" cy="3557016"/>
          </a:xfrm>
          <a:prstGeom prst="rect">
            <a:avLst/>
          </a:prstGeom>
        </p:spPr>
      </p:pic>
      <p:pic>
        <p:nvPicPr>
          <p:cNvPr id="5" name="Tijdelijke aanduiding voor inhoud 4" descr="Stenen muur langs de kant van de weg">
            <a:extLst>
              <a:ext uri="{FF2B5EF4-FFF2-40B4-BE49-F238E27FC236}">
                <a16:creationId xmlns:a16="http://schemas.microsoft.com/office/drawing/2014/main" id="{273B692A-CE58-4D51-A567-C89B3D0EDE4C}"/>
              </a:ext>
            </a:extLst>
          </p:cNvPr>
          <p:cNvPicPr>
            <a:picLocks noChangeAspect="1"/>
          </p:cNvPicPr>
          <p:nvPr/>
        </p:nvPicPr>
        <p:blipFill rotWithShape="1">
          <a:blip r:embed="rId3">
            <a:extLst>
              <a:ext uri="{28A0092B-C50C-407E-A947-70E740481C1C}">
                <a14:useLocalDpi xmlns:a14="http://schemas.microsoft.com/office/drawing/2010/main" val="0"/>
              </a:ext>
            </a:extLst>
          </a:blip>
          <a:srcRect r="1730" b="-1"/>
          <a:stretch/>
        </p:blipFill>
        <p:spPr>
          <a:xfrm>
            <a:off x="6466908" y="470174"/>
            <a:ext cx="5236194" cy="3556755"/>
          </a:xfrm>
          <a:prstGeom prst="rect">
            <a:avLst/>
          </a:prstGeom>
        </p:spPr>
      </p:pic>
    </p:spTree>
    <p:extLst>
      <p:ext uri="{BB962C8B-B14F-4D97-AF65-F5344CB8AC3E}">
        <p14:creationId xmlns:p14="http://schemas.microsoft.com/office/powerpoint/2010/main" val="68918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86A0C6-E3F7-4F36-A8F4-5EF4F4E6CCE0}"/>
              </a:ext>
            </a:extLst>
          </p:cNvPr>
          <p:cNvSpPr>
            <a:spLocks noGrp="1"/>
          </p:cNvSpPr>
          <p:nvPr>
            <p:ph type="title"/>
          </p:nvPr>
        </p:nvSpPr>
        <p:spPr/>
        <p:txBody>
          <a:bodyPr/>
          <a:lstStyle/>
          <a:p>
            <a:r>
              <a:rPr lang="nl-NL" dirty="0"/>
              <a:t>Filmpje</a:t>
            </a:r>
          </a:p>
        </p:txBody>
      </p:sp>
      <p:sp>
        <p:nvSpPr>
          <p:cNvPr id="3" name="Tijdelijke aanduiding voor inhoud 2">
            <a:extLst>
              <a:ext uri="{FF2B5EF4-FFF2-40B4-BE49-F238E27FC236}">
                <a16:creationId xmlns:a16="http://schemas.microsoft.com/office/drawing/2014/main" id="{070011E6-B504-4007-817C-877B97B73EF5}"/>
              </a:ext>
            </a:extLst>
          </p:cNvPr>
          <p:cNvSpPr>
            <a:spLocks noGrp="1"/>
          </p:cNvSpPr>
          <p:nvPr>
            <p:ph idx="1"/>
          </p:nvPr>
        </p:nvSpPr>
        <p:spPr/>
        <p:txBody>
          <a:bodyPr/>
          <a:lstStyle/>
          <a:p>
            <a:pPr>
              <a:buFont typeface="Wingdings" panose="05000000000000000000" pitchFamily="2" charset="2"/>
              <a:buChar char="v"/>
            </a:pPr>
            <a:r>
              <a:rPr lang="nl-NL" dirty="0"/>
              <a:t>Welke rol heb jij?</a:t>
            </a:r>
          </a:p>
          <a:p>
            <a:pPr>
              <a:buFont typeface="Wingdings" panose="05000000000000000000" pitchFamily="2" charset="2"/>
              <a:buChar char="v"/>
            </a:pPr>
            <a:r>
              <a:rPr lang="nl-NL" dirty="0"/>
              <a:t>Wat zou je doen? </a:t>
            </a:r>
          </a:p>
          <a:p>
            <a:pPr>
              <a:buFont typeface="Wingdings" panose="05000000000000000000" pitchFamily="2" charset="2"/>
              <a:buChar char="v"/>
            </a:pPr>
            <a:r>
              <a:rPr lang="nl-NL" dirty="0"/>
              <a:t>Wat doe je morgen anders? Wat kun je zelf bijdragen? </a:t>
            </a:r>
          </a:p>
          <a:p>
            <a:pPr>
              <a:buFont typeface="Wingdings" panose="05000000000000000000" pitchFamily="2" charset="2"/>
              <a:buChar char="v"/>
            </a:pPr>
            <a:endParaRPr lang="nl-NL" dirty="0"/>
          </a:p>
          <a:p>
            <a:pPr>
              <a:buFont typeface="Wingdings" panose="05000000000000000000" pitchFamily="2" charset="2"/>
              <a:buChar char="v"/>
            </a:pPr>
            <a:endParaRPr lang="nl-NL" dirty="0"/>
          </a:p>
        </p:txBody>
      </p:sp>
    </p:spTree>
    <p:extLst>
      <p:ext uri="{BB962C8B-B14F-4D97-AF65-F5344CB8AC3E}">
        <p14:creationId xmlns:p14="http://schemas.microsoft.com/office/powerpoint/2010/main" val="2163751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720E80-DF95-4495-9F68-10DB2F2AE093}"/>
              </a:ext>
            </a:extLst>
          </p:cNvPr>
          <p:cNvSpPr>
            <a:spLocks noGrp="1"/>
          </p:cNvSpPr>
          <p:nvPr>
            <p:ph type="title"/>
          </p:nvPr>
        </p:nvSpPr>
        <p:spPr/>
        <p:txBody>
          <a:bodyPr/>
          <a:lstStyle/>
          <a:p>
            <a:r>
              <a:rPr lang="nl-NL"/>
              <a:t>Wat hebben we geleerd? </a:t>
            </a:r>
          </a:p>
        </p:txBody>
      </p:sp>
      <p:sp>
        <p:nvSpPr>
          <p:cNvPr id="3" name="Tijdelijke aanduiding voor inhoud 2">
            <a:extLst>
              <a:ext uri="{FF2B5EF4-FFF2-40B4-BE49-F238E27FC236}">
                <a16:creationId xmlns:a16="http://schemas.microsoft.com/office/drawing/2014/main" id="{EFCE425B-60CC-46C0-91D3-C3B1256592BD}"/>
              </a:ext>
            </a:extLst>
          </p:cNvPr>
          <p:cNvSpPr>
            <a:spLocks noGrp="1"/>
          </p:cNvSpPr>
          <p:nvPr>
            <p:ph idx="1"/>
          </p:nvPr>
        </p:nvSpPr>
        <p:spPr/>
        <p:txBody>
          <a:bodyPr/>
          <a:lstStyle/>
          <a:p>
            <a:r>
              <a:rPr lang="nl-NL" dirty="0"/>
              <a:t>Wat hebben we uit de doorbraak aanpak gehaald? </a:t>
            </a:r>
          </a:p>
          <a:p>
            <a:r>
              <a:rPr lang="nl-NL" dirty="0"/>
              <a:t>Wat levert de inzet van een zorgcoördinator op? </a:t>
            </a:r>
          </a:p>
          <a:p>
            <a:r>
              <a:rPr lang="nl-NL" dirty="0"/>
              <a:t>Wat weten we </a:t>
            </a:r>
            <a:r>
              <a:rPr lang="nl-NL" dirty="0" err="1"/>
              <a:t>nav</a:t>
            </a:r>
            <a:r>
              <a:rPr lang="nl-NL" dirty="0"/>
              <a:t> onderzoek zorglogistiek?</a:t>
            </a:r>
          </a:p>
          <a:p>
            <a:r>
              <a:rPr lang="nl-NL" dirty="0"/>
              <a:t>Wat weten we vanuit het OZJ over de aanpak van wachtlijsten?</a:t>
            </a:r>
          </a:p>
        </p:txBody>
      </p:sp>
    </p:spTree>
    <p:extLst>
      <p:ext uri="{BB962C8B-B14F-4D97-AF65-F5344CB8AC3E}">
        <p14:creationId xmlns:p14="http://schemas.microsoft.com/office/powerpoint/2010/main" val="161720706"/>
      </p:ext>
    </p:extLst>
  </p:cSld>
  <p:clrMapOvr>
    <a:masterClrMapping/>
  </p:clrMapOvr>
  <p:extLst>
    <p:ext uri="{6950BFC3-D8DA-4A85-94F7-54DA5524770B}">
      <p188:commentRel xmlns:p188="http://schemas.microsoft.com/office/powerpoint/2018/8/main" r:id="rId2"/>
    </p:ext>
  </p:extLs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696A55C8-89F1-439D-863D-E208C0AC8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descr="Badkuip gevuld met water en vallende rubberen eend">
            <a:extLst>
              <a:ext uri="{FF2B5EF4-FFF2-40B4-BE49-F238E27FC236}">
                <a16:creationId xmlns:a16="http://schemas.microsoft.com/office/drawing/2014/main" id="{1BCAD85E-D95E-4D44-83BE-022E270B6B3A}"/>
              </a:ext>
            </a:extLst>
          </p:cNvPr>
          <p:cNvPicPr>
            <a:picLocks noChangeAspect="1"/>
          </p:cNvPicPr>
          <p:nvPr/>
        </p:nvPicPr>
        <p:blipFill rotWithShape="1">
          <a:blip r:embed="rId4">
            <a:extLst>
              <a:ext uri="{28A0092B-C50C-407E-A947-70E740481C1C}">
                <a14:useLocalDpi xmlns:a14="http://schemas.microsoft.com/office/drawing/2010/main" val="0"/>
              </a:ext>
            </a:extLst>
          </a:blip>
          <a:srcRect t="20798" r="9092" b="6393"/>
          <a:stretch/>
        </p:blipFill>
        <p:spPr>
          <a:xfrm>
            <a:off x="20" y="1"/>
            <a:ext cx="12188932" cy="6858000"/>
          </a:xfrm>
          <a:prstGeom prst="rect">
            <a:avLst/>
          </a:prstGeom>
        </p:spPr>
      </p:pic>
      <p:sp>
        <p:nvSpPr>
          <p:cNvPr id="8" name="Rectangle 11">
            <a:extLst>
              <a:ext uri="{FF2B5EF4-FFF2-40B4-BE49-F238E27FC236}">
                <a16:creationId xmlns:a16="http://schemas.microsoft.com/office/drawing/2014/main" id="{E4A1FD7E-EAEC-40B9-B75B-432F9DA75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7052486"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a:extLst>
              <a:ext uri="{FF2B5EF4-FFF2-40B4-BE49-F238E27FC236}">
                <a16:creationId xmlns:a16="http://schemas.microsoft.com/office/drawing/2014/main" id="{9FB62531-B4F2-4C92-A688-EFC0D4ED5F5E}"/>
              </a:ext>
            </a:extLst>
          </p:cNvPr>
          <p:cNvSpPr>
            <a:spLocks noGrp="1"/>
          </p:cNvSpPr>
          <p:nvPr>
            <p:ph type="title"/>
          </p:nvPr>
        </p:nvSpPr>
        <p:spPr>
          <a:xfrm>
            <a:off x="289248" y="1123837"/>
            <a:ext cx="6451110" cy="1255469"/>
          </a:xfrm>
        </p:spPr>
        <p:txBody>
          <a:bodyPr>
            <a:normAutofit/>
          </a:bodyPr>
          <a:lstStyle/>
          <a:p>
            <a:r>
              <a:rPr lang="nl-NL" dirty="0"/>
              <a:t>Dweilen met de kraan open?</a:t>
            </a:r>
          </a:p>
        </p:txBody>
      </p:sp>
      <p:sp>
        <p:nvSpPr>
          <p:cNvPr id="3" name="Tijdelijke aanduiding voor inhoud 2">
            <a:extLst>
              <a:ext uri="{FF2B5EF4-FFF2-40B4-BE49-F238E27FC236}">
                <a16:creationId xmlns:a16="http://schemas.microsoft.com/office/drawing/2014/main" id="{93989D27-0A8C-42F1-B987-3BE1D033934C}"/>
              </a:ext>
            </a:extLst>
          </p:cNvPr>
          <p:cNvSpPr>
            <a:spLocks noGrp="1"/>
          </p:cNvSpPr>
          <p:nvPr>
            <p:ph idx="1"/>
          </p:nvPr>
        </p:nvSpPr>
        <p:spPr>
          <a:xfrm>
            <a:off x="289248" y="2510395"/>
            <a:ext cx="6451109" cy="3274586"/>
          </a:xfrm>
        </p:spPr>
        <p:txBody>
          <a:bodyPr anchor="t">
            <a:normAutofit fontScale="77500" lnSpcReduction="20000"/>
          </a:bodyPr>
          <a:lstStyle/>
          <a:p>
            <a:pPr>
              <a:buClr>
                <a:schemeClr val="bg1"/>
              </a:buClr>
            </a:pPr>
            <a:r>
              <a:rPr lang="nl-NL" sz="2500" dirty="0">
                <a:solidFill>
                  <a:srgbClr val="FFFFFF"/>
                </a:solidFill>
              </a:rPr>
              <a:t>Niet genoeg inzicht in het systeem om aan de juiste knoppen te draaien</a:t>
            </a:r>
          </a:p>
          <a:p>
            <a:pPr>
              <a:buClr>
                <a:schemeClr val="bg1"/>
              </a:buClr>
            </a:pPr>
            <a:r>
              <a:rPr lang="nl-NL" sz="2500" dirty="0">
                <a:solidFill>
                  <a:srgbClr val="FFFFFF"/>
                </a:solidFill>
              </a:rPr>
              <a:t>Wachttijden symptoom van </a:t>
            </a:r>
            <a:r>
              <a:rPr lang="nl-NL" sz="2500" dirty="0">
                <a:solidFill>
                  <a:schemeClr val="bg1"/>
                </a:solidFill>
              </a:rPr>
              <a:t>ineffectieve systeem</a:t>
            </a:r>
          </a:p>
          <a:p>
            <a:pPr>
              <a:buClr>
                <a:schemeClr val="bg1"/>
              </a:buClr>
            </a:pPr>
            <a:r>
              <a:rPr lang="nl-NL" sz="2500" dirty="0">
                <a:solidFill>
                  <a:srgbClr val="FFFFFF"/>
                </a:solidFill>
              </a:rPr>
              <a:t>Analysis </a:t>
            </a:r>
            <a:r>
              <a:rPr lang="nl-NL" sz="2500" dirty="0" err="1">
                <a:solidFill>
                  <a:srgbClr val="FFFFFF"/>
                </a:solidFill>
              </a:rPr>
              <a:t>Paralysis</a:t>
            </a:r>
            <a:r>
              <a:rPr lang="nl-NL" sz="2500" dirty="0">
                <a:solidFill>
                  <a:srgbClr val="FFFFFF"/>
                </a:solidFill>
              </a:rPr>
              <a:t> -&gt; hoeveel investeren we op zicht krijgen zonder dat dit tot een oplossing leidt? </a:t>
            </a:r>
          </a:p>
          <a:p>
            <a:pPr>
              <a:buClr>
                <a:schemeClr val="bg1"/>
              </a:buClr>
            </a:pPr>
            <a:r>
              <a:rPr lang="nl-NL" sz="2500" dirty="0">
                <a:solidFill>
                  <a:srgbClr val="FFFFFF"/>
                </a:solidFill>
              </a:rPr>
              <a:t>Dus focus op Uitstroom &gt; Instroom</a:t>
            </a:r>
          </a:p>
          <a:p>
            <a:pPr>
              <a:buClr>
                <a:schemeClr val="bg1"/>
              </a:buClr>
            </a:pPr>
            <a:r>
              <a:rPr lang="nl-NL" sz="2500" dirty="0">
                <a:solidFill>
                  <a:srgbClr val="FFFFFF"/>
                </a:solidFill>
              </a:rPr>
              <a:t>Preventie (dus niet alleen schadelijk wachtenden)</a:t>
            </a:r>
          </a:p>
          <a:p>
            <a:pPr>
              <a:buClr>
                <a:schemeClr val="bg1"/>
              </a:buClr>
            </a:pPr>
            <a:r>
              <a:rPr lang="nl-NL" sz="2500" dirty="0">
                <a:solidFill>
                  <a:srgbClr val="FFFFFF"/>
                </a:solidFill>
              </a:rPr>
              <a:t>“we doen het al” paradox</a:t>
            </a:r>
          </a:p>
          <a:p>
            <a:endParaRPr lang="nl-NL" dirty="0">
              <a:solidFill>
                <a:srgbClr val="FFFFFF"/>
              </a:solidFill>
            </a:endParaRPr>
          </a:p>
          <a:p>
            <a:r>
              <a:rPr lang="nl-NL" sz="1600" dirty="0">
                <a:solidFill>
                  <a:srgbClr val="FFFFFF"/>
                </a:solidFill>
              </a:rPr>
              <a:t>Bron: </a:t>
            </a:r>
            <a:r>
              <a:rPr lang="nl-NL" sz="1600" dirty="0">
                <a:solidFill>
                  <a:schemeClr val="tx1"/>
                </a:solidFill>
                <a:hlinkClick r:id="rId5">
                  <a:extLst>
                    <a:ext uri="{A12FA001-AC4F-418D-AE19-62706E023703}">
                      <ahyp:hlinkClr xmlns:ahyp="http://schemas.microsoft.com/office/drawing/2018/hyperlinkcolor" val="tx"/>
                    </a:ext>
                  </a:extLst>
                </a:hlinkClick>
              </a:rPr>
              <a:t>E-book Innovatieparadoxen voor de oplossing van wachttijden</a:t>
            </a:r>
            <a:endParaRPr lang="nl-NL" sz="1600" dirty="0">
              <a:solidFill>
                <a:schemeClr val="tx1"/>
              </a:solidFill>
            </a:endParaRPr>
          </a:p>
        </p:txBody>
      </p:sp>
      <p:sp>
        <p:nvSpPr>
          <p:cNvPr id="9" name="Rectangle 13">
            <a:extLst>
              <a:ext uri="{FF2B5EF4-FFF2-40B4-BE49-F238E27FC236}">
                <a16:creationId xmlns:a16="http://schemas.microsoft.com/office/drawing/2014/main" id="{AC88629E-396B-4C99-B284-F30AABDF2E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4469556"/>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13A95FF-1A75-49AA-86AE-EED61BD0E4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a:extLst>
              <a:ext uri="{FF2B5EF4-FFF2-40B4-BE49-F238E27FC236}">
                <a16:creationId xmlns:a16="http://schemas.microsoft.com/office/drawing/2014/main" id="{6701770A-9C3E-4F32-A08C-FD54C31E8255}"/>
              </a:ext>
            </a:extLst>
          </p:cNvPr>
          <p:cNvSpPr>
            <a:spLocks noGrp="1"/>
          </p:cNvSpPr>
          <p:nvPr>
            <p:ph type="title"/>
          </p:nvPr>
        </p:nvSpPr>
        <p:spPr>
          <a:xfrm>
            <a:off x="289249" y="1123837"/>
            <a:ext cx="4016116" cy="1255469"/>
          </a:xfrm>
        </p:spPr>
        <p:txBody>
          <a:bodyPr>
            <a:normAutofit/>
          </a:bodyPr>
          <a:lstStyle/>
          <a:p>
            <a:r>
              <a:rPr lang="nl-NL" dirty="0"/>
              <a:t>Ouders en jeugdige</a:t>
            </a:r>
          </a:p>
        </p:txBody>
      </p:sp>
      <p:sp>
        <p:nvSpPr>
          <p:cNvPr id="3" name="Tijdelijke aanduiding voor inhoud 2">
            <a:extLst>
              <a:ext uri="{FF2B5EF4-FFF2-40B4-BE49-F238E27FC236}">
                <a16:creationId xmlns:a16="http://schemas.microsoft.com/office/drawing/2014/main" id="{8D4914A1-8F5A-40E5-A5A7-213467CA88E1}"/>
              </a:ext>
            </a:extLst>
          </p:cNvPr>
          <p:cNvSpPr>
            <a:spLocks noGrp="1"/>
          </p:cNvSpPr>
          <p:nvPr>
            <p:ph idx="1"/>
          </p:nvPr>
        </p:nvSpPr>
        <p:spPr>
          <a:xfrm>
            <a:off x="289249" y="2510395"/>
            <a:ext cx="4016116" cy="3274586"/>
          </a:xfrm>
        </p:spPr>
        <p:txBody>
          <a:bodyPr anchor="t">
            <a:normAutofit/>
          </a:bodyPr>
          <a:lstStyle/>
          <a:p>
            <a:pPr marL="0" indent="0">
              <a:buNone/>
            </a:pPr>
            <a:endParaRPr lang="nl-NL" sz="1600">
              <a:solidFill>
                <a:srgbClr val="FFFFFF"/>
              </a:solidFill>
            </a:endParaRPr>
          </a:p>
          <a:p>
            <a:r>
              <a:rPr lang="nl-NL" sz="1600">
                <a:solidFill>
                  <a:srgbClr val="FFFFFF"/>
                </a:solidFill>
              </a:rPr>
              <a:t>Ouders en jeugdigen ervaren dat er vaak gekozen wordt voor de eerste beschikbare plek wat (onnodige)verhuizingen met zich mee brengt; </a:t>
            </a:r>
          </a:p>
          <a:p>
            <a:r>
              <a:rPr lang="nl-NL" sz="1600">
                <a:solidFill>
                  <a:srgbClr val="FFFFFF"/>
                </a:solidFill>
              </a:rPr>
              <a:t>Soms is hulp vlotter gestart of is er een alternatief beschikbaar gekomen</a:t>
            </a:r>
          </a:p>
          <a:p>
            <a:r>
              <a:rPr lang="nl-NL" sz="1600">
                <a:solidFill>
                  <a:srgbClr val="FFFFFF"/>
                </a:solidFill>
              </a:rPr>
              <a:t>Het is vaak nog onduidelijk waarop gewacht wordt en hoe lang dat duurt</a:t>
            </a:r>
          </a:p>
          <a:p>
            <a:r>
              <a:rPr lang="nl-NL" sz="1600">
                <a:solidFill>
                  <a:srgbClr val="FFFFFF"/>
                </a:solidFill>
              </a:rPr>
              <a:t>Wachtlijstbeleving kan goede aanknopingspunten bieden</a:t>
            </a:r>
          </a:p>
          <a:p>
            <a:endParaRPr lang="nl-NL" sz="1600">
              <a:solidFill>
                <a:srgbClr val="FFFFFF"/>
              </a:solidFill>
            </a:endParaRPr>
          </a:p>
        </p:txBody>
      </p:sp>
      <p:pic>
        <p:nvPicPr>
          <p:cNvPr id="5" name="Afbeelding 4" descr="Afbeelding met illustratie&#10;&#10;Automatisch gegenereerde beschrijving">
            <a:extLst>
              <a:ext uri="{FF2B5EF4-FFF2-40B4-BE49-F238E27FC236}">
                <a16:creationId xmlns:a16="http://schemas.microsoft.com/office/drawing/2014/main" id="{F31853B5-5085-4EAA-B25A-B5AA43C87621}"/>
              </a:ext>
            </a:extLst>
          </p:cNvPr>
          <p:cNvPicPr>
            <a:picLocks noChangeAspect="1"/>
          </p:cNvPicPr>
          <p:nvPr/>
        </p:nvPicPr>
        <p:blipFill rotWithShape="1">
          <a:blip r:embed="rId2">
            <a:extLst>
              <a:ext uri="{28A0092B-C50C-407E-A947-70E740481C1C}">
                <a14:useLocalDpi xmlns:a14="http://schemas.microsoft.com/office/drawing/2010/main" val="0"/>
              </a:ext>
            </a:extLst>
          </a:blip>
          <a:srcRect r="-3" b="6955"/>
          <a:stretch/>
        </p:blipFill>
        <p:spPr>
          <a:xfrm>
            <a:off x="5137463" y="759599"/>
            <a:ext cx="6193767" cy="5330650"/>
          </a:xfrm>
          <a:prstGeom prst="rect">
            <a:avLst/>
          </a:prstGeom>
        </p:spPr>
      </p:pic>
    </p:spTree>
    <p:extLst>
      <p:ext uri="{BB962C8B-B14F-4D97-AF65-F5344CB8AC3E}">
        <p14:creationId xmlns:p14="http://schemas.microsoft.com/office/powerpoint/2010/main" val="31501703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E9F5D7F-1BBC-4096-ADA7-AA9C9E4D28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6D370DD-716B-4528-B475-331F84CEA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9514" y="758953"/>
            <a:ext cx="7052486"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a:extLst>
              <a:ext uri="{FF2B5EF4-FFF2-40B4-BE49-F238E27FC236}">
                <a16:creationId xmlns:a16="http://schemas.microsoft.com/office/drawing/2014/main" id="{737BC8A2-CE59-42E2-8411-5DD4A450CADA}"/>
              </a:ext>
            </a:extLst>
          </p:cNvPr>
          <p:cNvSpPr>
            <a:spLocks noGrp="1"/>
          </p:cNvSpPr>
          <p:nvPr>
            <p:ph type="title"/>
          </p:nvPr>
        </p:nvSpPr>
        <p:spPr>
          <a:xfrm>
            <a:off x="5451642" y="1123837"/>
            <a:ext cx="6451110" cy="1255469"/>
          </a:xfrm>
        </p:spPr>
        <p:txBody>
          <a:bodyPr>
            <a:normAutofit/>
          </a:bodyPr>
          <a:lstStyle/>
          <a:p>
            <a:r>
              <a:rPr lang="nl-NL" dirty="0"/>
              <a:t>Verwijzer</a:t>
            </a:r>
          </a:p>
        </p:txBody>
      </p:sp>
      <p:sp>
        <p:nvSpPr>
          <p:cNvPr id="16" name="Rectangle 15">
            <a:extLst>
              <a:ext uri="{FF2B5EF4-FFF2-40B4-BE49-F238E27FC236}">
                <a16:creationId xmlns:a16="http://schemas.microsoft.com/office/drawing/2014/main" id="{E79D076F-656A-4CD9-83AD-AF8F4B28C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2"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Afbeelding 6" descr="Afbeelding met illustratie&#10;&#10;Automatisch gegenereerde beschrijving">
            <a:extLst>
              <a:ext uri="{FF2B5EF4-FFF2-40B4-BE49-F238E27FC236}">
                <a16:creationId xmlns:a16="http://schemas.microsoft.com/office/drawing/2014/main" id="{112F1EA7-9A12-472D-85D1-E2013D2240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771" y="2153829"/>
            <a:ext cx="3778286" cy="2540897"/>
          </a:xfrm>
          <a:prstGeom prst="rect">
            <a:avLst/>
          </a:prstGeom>
        </p:spPr>
      </p:pic>
      <p:sp>
        <p:nvSpPr>
          <p:cNvPr id="3" name="Tijdelijke aanduiding voor inhoud 2">
            <a:extLst>
              <a:ext uri="{FF2B5EF4-FFF2-40B4-BE49-F238E27FC236}">
                <a16:creationId xmlns:a16="http://schemas.microsoft.com/office/drawing/2014/main" id="{13B5E390-B486-4E16-ADE8-380C0CF35B50}"/>
              </a:ext>
            </a:extLst>
          </p:cNvPr>
          <p:cNvSpPr>
            <a:spLocks noGrp="1"/>
          </p:cNvSpPr>
          <p:nvPr>
            <p:ph idx="1"/>
          </p:nvPr>
        </p:nvSpPr>
        <p:spPr>
          <a:xfrm>
            <a:off x="5451644" y="2510395"/>
            <a:ext cx="6451109" cy="3274586"/>
          </a:xfrm>
        </p:spPr>
        <p:txBody>
          <a:bodyPr anchor="t">
            <a:normAutofit/>
          </a:bodyPr>
          <a:lstStyle/>
          <a:p>
            <a:r>
              <a:rPr lang="nl-NL" sz="1700" dirty="0">
                <a:solidFill>
                  <a:srgbClr val="FFFFFF"/>
                </a:solidFill>
              </a:rPr>
              <a:t>Jeugdbeschermers ervaren het prettig en ontlastend dat zij ondersteund worden bij het zoeken naar passende zorg </a:t>
            </a:r>
          </a:p>
          <a:p>
            <a:r>
              <a:rPr lang="nl-NL" sz="1700" dirty="0">
                <a:solidFill>
                  <a:srgbClr val="FFFFFF"/>
                </a:solidFill>
              </a:rPr>
              <a:t>Jeugdbeschermers ervaren meer bureaucratie zonder structurele korte termijn  oplossingen in het zorgaanbod</a:t>
            </a:r>
          </a:p>
          <a:p>
            <a:r>
              <a:rPr lang="nl-NL" sz="1700" dirty="0">
                <a:solidFill>
                  <a:srgbClr val="FFFFFF"/>
                </a:solidFill>
              </a:rPr>
              <a:t>Verwijzers ervaren het als prettig dat zij aanwezig zijn bij de bespreking; </a:t>
            </a:r>
          </a:p>
          <a:p>
            <a:r>
              <a:rPr lang="nl-NL" sz="1700" dirty="0">
                <a:solidFill>
                  <a:srgbClr val="FFFFFF"/>
                </a:solidFill>
              </a:rPr>
              <a:t>Verwijzers missen de kleinere organisaties, missen </a:t>
            </a:r>
            <a:r>
              <a:rPr lang="nl-NL" sz="1700" dirty="0" err="1">
                <a:solidFill>
                  <a:srgbClr val="FFFFFF"/>
                </a:solidFill>
              </a:rPr>
              <a:t>flexibilitiet</a:t>
            </a:r>
            <a:r>
              <a:rPr lang="nl-NL" sz="1700" dirty="0">
                <a:solidFill>
                  <a:srgbClr val="FFFFFF"/>
                </a:solidFill>
              </a:rPr>
              <a:t> en maatwerk</a:t>
            </a:r>
          </a:p>
          <a:p>
            <a:r>
              <a:rPr lang="nl-NL" sz="1700" dirty="0">
                <a:solidFill>
                  <a:srgbClr val="FFFFFF"/>
                </a:solidFill>
              </a:rPr>
              <a:t>Verwijzers ervaren te weinig gezamenlijke verantwoordelijkheid ; </a:t>
            </a:r>
          </a:p>
          <a:p>
            <a:endParaRPr lang="nl-NL" sz="1700" dirty="0">
              <a:solidFill>
                <a:srgbClr val="FFFFFF"/>
              </a:solidFill>
            </a:endParaRPr>
          </a:p>
        </p:txBody>
      </p:sp>
    </p:spTree>
    <p:extLst>
      <p:ext uri="{BB962C8B-B14F-4D97-AF65-F5344CB8AC3E}">
        <p14:creationId xmlns:p14="http://schemas.microsoft.com/office/powerpoint/2010/main" val="518328243"/>
      </p:ext>
    </p:extLst>
  </p:cSld>
  <p:clrMapOvr>
    <a:masterClrMapping/>
  </p:clrMapOvr>
  <p:extLst>
    <p:ext uri="{6950BFC3-D8DA-4A85-94F7-54DA5524770B}">
      <p188:commentRel xmlns:p188="http://schemas.microsoft.com/office/powerpoint/2018/8/main" r:id="rId2"/>
    </p:ext>
  </p:extLs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E9F5D7F-1BBC-4096-ADA7-AA9C9E4D28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6D370DD-716B-4528-B475-331F84CEA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3"/>
            <a:ext cx="7052486"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a:extLst>
              <a:ext uri="{FF2B5EF4-FFF2-40B4-BE49-F238E27FC236}">
                <a16:creationId xmlns:a16="http://schemas.microsoft.com/office/drawing/2014/main" id="{3F582981-C0D6-45F1-8F8C-4D844547AF28}"/>
              </a:ext>
            </a:extLst>
          </p:cNvPr>
          <p:cNvSpPr>
            <a:spLocks noGrp="1"/>
          </p:cNvSpPr>
          <p:nvPr>
            <p:ph type="title"/>
          </p:nvPr>
        </p:nvSpPr>
        <p:spPr>
          <a:xfrm>
            <a:off x="289248" y="1123837"/>
            <a:ext cx="6451110" cy="1255469"/>
          </a:xfrm>
        </p:spPr>
        <p:txBody>
          <a:bodyPr>
            <a:normAutofit/>
          </a:bodyPr>
          <a:lstStyle/>
          <a:p>
            <a:r>
              <a:rPr lang="nl-NL" dirty="0"/>
              <a:t>Zorgaanbieder</a:t>
            </a:r>
          </a:p>
        </p:txBody>
      </p:sp>
      <p:sp>
        <p:nvSpPr>
          <p:cNvPr id="3" name="Tijdelijke aanduiding voor inhoud 2">
            <a:extLst>
              <a:ext uri="{FF2B5EF4-FFF2-40B4-BE49-F238E27FC236}">
                <a16:creationId xmlns:a16="http://schemas.microsoft.com/office/drawing/2014/main" id="{EC63A69D-9FC1-4256-A5B9-C2A4B7FA111A}"/>
              </a:ext>
            </a:extLst>
          </p:cNvPr>
          <p:cNvSpPr>
            <a:spLocks noGrp="1"/>
          </p:cNvSpPr>
          <p:nvPr>
            <p:ph idx="1"/>
          </p:nvPr>
        </p:nvSpPr>
        <p:spPr>
          <a:xfrm>
            <a:off x="289248" y="2510395"/>
            <a:ext cx="6451109" cy="3274586"/>
          </a:xfrm>
        </p:spPr>
        <p:txBody>
          <a:bodyPr anchor="t">
            <a:normAutofit/>
          </a:bodyPr>
          <a:lstStyle/>
          <a:p>
            <a:r>
              <a:rPr lang="nl-NL">
                <a:solidFill>
                  <a:srgbClr val="FFFFFF"/>
                </a:solidFill>
              </a:rPr>
              <a:t>Zorgaanbieders geven aan dat de financiële middelen om te innoveren ontbreekt; </a:t>
            </a:r>
          </a:p>
          <a:p>
            <a:r>
              <a:rPr lang="nl-NL">
                <a:solidFill>
                  <a:srgbClr val="FFFFFF"/>
                </a:solidFill>
              </a:rPr>
              <a:t>Meer vraag naar maatwerk, het meekrijgen van de professionals bij meer maatwerk is soms erg lastig</a:t>
            </a:r>
          </a:p>
          <a:p>
            <a:r>
              <a:rPr lang="nl-NL">
                <a:solidFill>
                  <a:srgbClr val="FFFFFF"/>
                </a:solidFill>
              </a:rPr>
              <a:t>Op kleine schaal afspraken over jeugdbescherming cliënten en wachtlijst</a:t>
            </a:r>
          </a:p>
          <a:p>
            <a:endParaRPr lang="nl-NL">
              <a:solidFill>
                <a:srgbClr val="FFFFFF"/>
              </a:solidFill>
            </a:endParaRPr>
          </a:p>
        </p:txBody>
      </p:sp>
      <p:pic>
        <p:nvPicPr>
          <p:cNvPr id="5" name="Afbeelding 4" descr="Afbeelding met tekst, illustratie&#10;&#10;Automatisch gegenereerde beschrijving">
            <a:extLst>
              <a:ext uri="{FF2B5EF4-FFF2-40B4-BE49-F238E27FC236}">
                <a16:creationId xmlns:a16="http://schemas.microsoft.com/office/drawing/2014/main" id="{A2746B36-4A99-4740-B16E-49A971AF88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9696" y="758953"/>
            <a:ext cx="3744781" cy="5330650"/>
          </a:xfrm>
          <a:prstGeom prst="rect">
            <a:avLst/>
          </a:prstGeom>
        </p:spPr>
      </p:pic>
      <p:sp>
        <p:nvSpPr>
          <p:cNvPr id="14" name="Rectangle 13">
            <a:extLst>
              <a:ext uri="{FF2B5EF4-FFF2-40B4-BE49-F238E27FC236}">
                <a16:creationId xmlns:a16="http://schemas.microsoft.com/office/drawing/2014/main" id="{E79D076F-656A-4CD9-83AD-AF8F4B28C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68095392"/>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7">
            <a:extLst>
              <a:ext uri="{FF2B5EF4-FFF2-40B4-BE49-F238E27FC236}">
                <a16:creationId xmlns:a16="http://schemas.microsoft.com/office/drawing/2014/main" id="{2F4AD318-2FB6-4C6E-931E-58E404FA1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9">
            <a:extLst>
              <a:ext uri="{FF2B5EF4-FFF2-40B4-BE49-F238E27FC236}">
                <a16:creationId xmlns:a16="http://schemas.microsoft.com/office/drawing/2014/main" id="{1A118E35-1CBF-4863-8497-F4DF1A166D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2" y="752748"/>
            <a:ext cx="1001483"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Freeform: Shape 11">
            <a:extLst>
              <a:ext uri="{FF2B5EF4-FFF2-40B4-BE49-F238E27FC236}">
                <a16:creationId xmlns:a16="http://schemas.microsoft.com/office/drawing/2014/main" id="{6E187274-5DC2-4BE0-AF99-925D6D9735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7094" y="761999"/>
            <a:ext cx="4208489"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a:extLst>
              <a:ext uri="{FF2B5EF4-FFF2-40B4-BE49-F238E27FC236}">
                <a16:creationId xmlns:a16="http://schemas.microsoft.com/office/drawing/2014/main" id="{C067A23A-6756-463A-BDAE-083F8C495285}"/>
              </a:ext>
            </a:extLst>
          </p:cNvPr>
          <p:cNvSpPr>
            <a:spLocks noGrp="1"/>
          </p:cNvSpPr>
          <p:nvPr>
            <p:ph type="ctrTitle"/>
          </p:nvPr>
        </p:nvSpPr>
        <p:spPr>
          <a:xfrm>
            <a:off x="1069849" y="1298448"/>
            <a:ext cx="7056444" cy="3255264"/>
          </a:xfrm>
        </p:spPr>
        <p:txBody>
          <a:bodyPr>
            <a:normAutofit/>
          </a:bodyPr>
          <a:lstStyle/>
          <a:p>
            <a:pPr algn="r"/>
            <a:r>
              <a:rPr lang="nl-NL" dirty="0">
                <a:solidFill>
                  <a:schemeClr val="accent1"/>
                </a:solidFill>
              </a:rPr>
              <a:t>Wachten op een doorbraak</a:t>
            </a:r>
          </a:p>
        </p:txBody>
      </p:sp>
      <p:sp>
        <p:nvSpPr>
          <p:cNvPr id="3" name="Ondertitel 2">
            <a:extLst>
              <a:ext uri="{FF2B5EF4-FFF2-40B4-BE49-F238E27FC236}">
                <a16:creationId xmlns:a16="http://schemas.microsoft.com/office/drawing/2014/main" id="{BA980471-A379-4FE4-A9EB-AC2EDEB666E4}"/>
              </a:ext>
            </a:extLst>
          </p:cNvPr>
          <p:cNvSpPr>
            <a:spLocks noGrp="1"/>
          </p:cNvSpPr>
          <p:nvPr>
            <p:ph type="subTitle" idx="1"/>
          </p:nvPr>
        </p:nvSpPr>
        <p:spPr>
          <a:xfrm>
            <a:off x="8528702" y="5158854"/>
            <a:ext cx="3433561" cy="635194"/>
          </a:xfrm>
        </p:spPr>
        <p:txBody>
          <a:bodyPr>
            <a:normAutofit/>
          </a:bodyPr>
          <a:lstStyle/>
          <a:p>
            <a:pPr algn="r"/>
            <a:r>
              <a:rPr lang="nl-NL" sz="2000" dirty="0">
                <a:solidFill>
                  <a:srgbClr val="FFFFFF"/>
                </a:solidFill>
              </a:rPr>
              <a:t>Tanja Mook </a:t>
            </a:r>
          </a:p>
          <a:p>
            <a:pPr algn="r"/>
            <a:endParaRPr lang="nl-NL" sz="1800" dirty="0">
              <a:solidFill>
                <a:srgbClr val="FFFFFF"/>
              </a:solidFill>
            </a:endParaRPr>
          </a:p>
        </p:txBody>
      </p:sp>
      <p:pic>
        <p:nvPicPr>
          <p:cNvPr id="62" name="Afbeelding 5">
            <a:extLst>
              <a:ext uri="{FF2B5EF4-FFF2-40B4-BE49-F238E27FC236}">
                <a16:creationId xmlns:a16="http://schemas.microsoft.com/office/drawing/2014/main" id="{EBB8CB7D-5384-437E-8E0D-7C2DE9927F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80990" y="4808607"/>
            <a:ext cx="4247482" cy="196445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5691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5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3577A01-3DD8-4E33-BEE1-3065F7E6FB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9599"/>
            <a:ext cx="7052486"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a:extLst>
              <a:ext uri="{FF2B5EF4-FFF2-40B4-BE49-F238E27FC236}">
                <a16:creationId xmlns:a16="http://schemas.microsoft.com/office/drawing/2014/main" id="{AB73E135-D5D8-4A23-95CB-6272C024D525}"/>
              </a:ext>
            </a:extLst>
          </p:cNvPr>
          <p:cNvSpPr>
            <a:spLocks noGrp="1"/>
          </p:cNvSpPr>
          <p:nvPr>
            <p:ph type="title"/>
          </p:nvPr>
        </p:nvSpPr>
        <p:spPr>
          <a:xfrm>
            <a:off x="289248" y="1123837"/>
            <a:ext cx="6451110" cy="1255469"/>
          </a:xfrm>
        </p:spPr>
        <p:txBody>
          <a:bodyPr>
            <a:normAutofit/>
          </a:bodyPr>
          <a:lstStyle/>
          <a:p>
            <a:r>
              <a:rPr lang="nl-NL" dirty="0"/>
              <a:t>Regio/gemeente</a:t>
            </a:r>
          </a:p>
        </p:txBody>
      </p:sp>
      <p:sp>
        <p:nvSpPr>
          <p:cNvPr id="3" name="Tijdelijke aanduiding voor inhoud 2">
            <a:extLst>
              <a:ext uri="{FF2B5EF4-FFF2-40B4-BE49-F238E27FC236}">
                <a16:creationId xmlns:a16="http://schemas.microsoft.com/office/drawing/2014/main" id="{15FF48E9-0A57-4D8C-BD60-19EB996B3C3E}"/>
              </a:ext>
            </a:extLst>
          </p:cNvPr>
          <p:cNvSpPr>
            <a:spLocks noGrp="1"/>
          </p:cNvSpPr>
          <p:nvPr>
            <p:ph idx="1"/>
          </p:nvPr>
        </p:nvSpPr>
        <p:spPr>
          <a:xfrm>
            <a:off x="289248" y="2510395"/>
            <a:ext cx="6451109" cy="3274586"/>
          </a:xfrm>
        </p:spPr>
        <p:txBody>
          <a:bodyPr anchor="t">
            <a:normAutofit/>
          </a:bodyPr>
          <a:lstStyle/>
          <a:p>
            <a:pPr>
              <a:buClr>
                <a:schemeClr val="bg1"/>
              </a:buClr>
            </a:pPr>
            <a:r>
              <a:rPr lang="nl-NL" dirty="0">
                <a:solidFill>
                  <a:srgbClr val="FFFFFF"/>
                </a:solidFill>
              </a:rPr>
              <a:t>Zicht en coördinatie op zorgelijk wachtenden cliënten voor een plek</a:t>
            </a:r>
          </a:p>
          <a:p>
            <a:pPr>
              <a:buClr>
                <a:schemeClr val="bg1"/>
              </a:buClr>
            </a:pPr>
            <a:r>
              <a:rPr lang="nl-NL" dirty="0">
                <a:solidFill>
                  <a:srgbClr val="FFFFFF"/>
                </a:solidFill>
              </a:rPr>
              <a:t>Meer inzicht op casusniveau voor belemmeringen</a:t>
            </a:r>
          </a:p>
          <a:p>
            <a:pPr>
              <a:buClr>
                <a:schemeClr val="bg1"/>
              </a:buClr>
            </a:pPr>
            <a:r>
              <a:rPr lang="nl-NL" dirty="0">
                <a:solidFill>
                  <a:srgbClr val="FFFFFF"/>
                </a:solidFill>
              </a:rPr>
              <a:t>Iets meer zicht gekregen op knelpunten in zorgaanbod, aansluitend op wat al bekend was</a:t>
            </a:r>
          </a:p>
          <a:p>
            <a:pPr marL="0" indent="0">
              <a:buNone/>
            </a:pPr>
            <a:endParaRPr lang="nl-NL" dirty="0">
              <a:solidFill>
                <a:srgbClr val="FFFFFF"/>
              </a:solidFill>
            </a:endParaRPr>
          </a:p>
        </p:txBody>
      </p:sp>
      <p:pic>
        <p:nvPicPr>
          <p:cNvPr id="5" name="Afbeelding 4" descr="Onderwaterweergave van een drijvende ijsberg">
            <a:extLst>
              <a:ext uri="{FF2B5EF4-FFF2-40B4-BE49-F238E27FC236}">
                <a16:creationId xmlns:a16="http://schemas.microsoft.com/office/drawing/2014/main" id="{F366C9AB-6ABF-42CA-8959-212703D0FF19}"/>
              </a:ext>
            </a:extLst>
          </p:cNvPr>
          <p:cNvPicPr>
            <a:picLocks noChangeAspect="1"/>
          </p:cNvPicPr>
          <p:nvPr/>
        </p:nvPicPr>
        <p:blipFill rotWithShape="1">
          <a:blip r:embed="rId3">
            <a:extLst>
              <a:ext uri="{28A0092B-C50C-407E-A947-70E740481C1C}">
                <a14:useLocalDpi xmlns:a14="http://schemas.microsoft.com/office/drawing/2010/main" val="0"/>
              </a:ext>
            </a:extLst>
          </a:blip>
          <a:srcRect l="5260" t="63" r="47250" b="-65"/>
          <a:stretch/>
        </p:blipFill>
        <p:spPr>
          <a:xfrm>
            <a:off x="7760185" y="762950"/>
            <a:ext cx="3778286" cy="5330650"/>
          </a:xfrm>
          <a:prstGeom prst="rect">
            <a:avLst/>
          </a:prstGeom>
        </p:spPr>
      </p:pic>
      <p:pic>
        <p:nvPicPr>
          <p:cNvPr id="6" name="Afbeelding 5" descr="Afbeelding met tekst, illustratie&#10;&#10;Automatisch gegenereerde beschrijving">
            <a:extLst>
              <a:ext uri="{FF2B5EF4-FFF2-40B4-BE49-F238E27FC236}">
                <a16:creationId xmlns:a16="http://schemas.microsoft.com/office/drawing/2014/main" id="{C1D9EB3B-F394-4A25-9B7D-F67D034775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7524" y="884372"/>
            <a:ext cx="1716952" cy="1433964"/>
          </a:xfrm>
          <a:prstGeom prst="rect">
            <a:avLst/>
          </a:prstGeom>
        </p:spPr>
      </p:pic>
    </p:spTree>
    <p:extLst>
      <p:ext uri="{BB962C8B-B14F-4D97-AF65-F5344CB8AC3E}">
        <p14:creationId xmlns:p14="http://schemas.microsoft.com/office/powerpoint/2010/main" val="2082978112"/>
      </p:ext>
    </p:extLst>
  </p:cSld>
  <p:clrMapOvr>
    <a:masterClrMapping/>
  </p:clrMapOvr>
  <p:extLst>
    <p:ext uri="{6950BFC3-D8DA-4A85-94F7-54DA5524770B}">
      <p188:commentRel xmlns:p188="http://schemas.microsoft.com/office/powerpoint/2018/8/main" r:id="rId2"/>
    </p:ext>
  </p:extLs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5C1D4A39-A122-41DA-BF9B-2313FB6B7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ACD120F8-C0F1-4CC6-B340-0B8F67C400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7052486"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a:extLst>
              <a:ext uri="{FF2B5EF4-FFF2-40B4-BE49-F238E27FC236}">
                <a16:creationId xmlns:a16="http://schemas.microsoft.com/office/drawing/2014/main" id="{010F9568-1C11-437C-8FBC-0858191BE947}"/>
              </a:ext>
            </a:extLst>
          </p:cNvPr>
          <p:cNvSpPr>
            <a:spLocks noGrp="1"/>
          </p:cNvSpPr>
          <p:nvPr>
            <p:ph type="title"/>
          </p:nvPr>
        </p:nvSpPr>
        <p:spPr>
          <a:xfrm>
            <a:off x="289248" y="1123837"/>
            <a:ext cx="6451110" cy="1255469"/>
          </a:xfrm>
        </p:spPr>
        <p:txBody>
          <a:bodyPr>
            <a:normAutofit/>
          </a:bodyPr>
          <a:lstStyle/>
          <a:p>
            <a:r>
              <a:rPr lang="nl-NL"/>
              <a:t>Aanbevelingen</a:t>
            </a:r>
          </a:p>
        </p:txBody>
      </p:sp>
      <p:pic>
        <p:nvPicPr>
          <p:cNvPr id="1026" name="Picture 2">
            <a:extLst>
              <a:ext uri="{FF2B5EF4-FFF2-40B4-BE49-F238E27FC236}">
                <a16:creationId xmlns:a16="http://schemas.microsoft.com/office/drawing/2014/main" id="{FB9AE40F-2806-4DD8-85DB-7A84144B6E1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526669" y="239184"/>
            <a:ext cx="3778286" cy="1067365"/>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90C438A8-110A-4962-93A2-768DF1D728BC}"/>
              </a:ext>
            </a:extLst>
          </p:cNvPr>
          <p:cNvSpPr>
            <a:spLocks noGrp="1"/>
          </p:cNvSpPr>
          <p:nvPr>
            <p:ph idx="1"/>
          </p:nvPr>
        </p:nvSpPr>
        <p:spPr>
          <a:xfrm>
            <a:off x="289248" y="2510395"/>
            <a:ext cx="6451109" cy="3274586"/>
          </a:xfrm>
        </p:spPr>
        <p:txBody>
          <a:bodyPr anchor="t">
            <a:normAutofit lnSpcReduction="10000"/>
          </a:bodyPr>
          <a:lstStyle/>
          <a:p>
            <a:pPr>
              <a:buClr>
                <a:schemeClr val="bg1"/>
              </a:buClr>
            </a:pPr>
            <a:r>
              <a:rPr lang="nl-NL"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Meer regie op regio niveau op het sturen van sluitend zorglandschap aansluiten op bovenregionaal</a:t>
            </a:r>
          </a:p>
          <a:p>
            <a:pPr>
              <a:buClr>
                <a:schemeClr val="bg1"/>
              </a:buClr>
            </a:pPr>
            <a:r>
              <a:rPr lang="nl-NL" dirty="0">
                <a:solidFill>
                  <a:schemeClr val="bg1"/>
                </a:solidFill>
                <a:latin typeface="Calibri" panose="020F0502020204030204" pitchFamily="34" charset="0"/>
                <a:ea typeface="Calibri" panose="020F0502020204030204" pitchFamily="34" charset="0"/>
                <a:cs typeface="Times New Roman" panose="02020603050405020304" pitchFamily="18" charset="0"/>
              </a:rPr>
              <a:t>Sluit als gemeente tijdig aan om belemmeringen te voorkomen</a:t>
            </a:r>
            <a:endParaRPr lang="nl-NL"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buClr>
                <a:schemeClr val="bg1"/>
              </a:buClr>
            </a:pPr>
            <a:r>
              <a:rPr lang="nl-NL" dirty="0">
                <a:solidFill>
                  <a:srgbClr val="FFFFFF"/>
                </a:solidFill>
                <a:latin typeface="Calibri" panose="020F0502020204030204" pitchFamily="34" charset="0"/>
                <a:ea typeface="Calibri" panose="020F0502020204030204" pitchFamily="34" charset="0"/>
                <a:cs typeface="Times New Roman" panose="02020603050405020304" pitchFamily="18" charset="0"/>
              </a:rPr>
              <a:t>Gezamenlijke triage </a:t>
            </a:r>
            <a:endParaRPr lang="nl-NL"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a:buClr>
                <a:schemeClr val="bg1"/>
              </a:buClr>
            </a:pPr>
            <a:r>
              <a:rPr lang="nl-NL"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Transparantie voor ouders/jeugdigen </a:t>
            </a:r>
          </a:p>
          <a:p>
            <a:pPr>
              <a:buClr>
                <a:schemeClr val="bg1"/>
              </a:buClr>
            </a:pPr>
            <a:r>
              <a:rPr lang="nl-NL" dirty="0">
                <a:solidFill>
                  <a:srgbClr val="FFFFFF"/>
                </a:solidFill>
                <a:latin typeface="Calibri" panose="020F0502020204030204" pitchFamily="34" charset="0"/>
                <a:ea typeface="Calibri" panose="020F0502020204030204" pitchFamily="34" charset="0"/>
                <a:cs typeface="Times New Roman" panose="02020603050405020304" pitchFamily="18" charset="0"/>
              </a:rPr>
              <a:t>Wachtlijstbeleving</a:t>
            </a:r>
            <a:endParaRPr lang="nl-NL"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a:buClr>
                <a:schemeClr val="bg1"/>
              </a:buClr>
            </a:pPr>
            <a:r>
              <a:rPr lang="nl-NL" dirty="0">
                <a:solidFill>
                  <a:srgbClr val="FFFFFF"/>
                </a:solidFill>
                <a:latin typeface="Calibri" panose="020F0502020204030204" pitchFamily="34" charset="0"/>
                <a:cs typeface="Times New Roman" panose="02020603050405020304" pitchFamily="18" charset="0"/>
              </a:rPr>
              <a:t>Blijf niet in de analyse fase hangen</a:t>
            </a:r>
          </a:p>
          <a:p>
            <a:pPr>
              <a:buClr>
                <a:schemeClr val="bg1"/>
              </a:buClr>
            </a:pPr>
            <a:r>
              <a:rPr lang="nl-NL" dirty="0">
                <a:solidFill>
                  <a:srgbClr val="FFFFFF"/>
                </a:solidFill>
                <a:latin typeface="Calibri" panose="020F0502020204030204" pitchFamily="34" charset="0"/>
                <a:cs typeface="Times New Roman" panose="02020603050405020304" pitchFamily="18" charset="0"/>
              </a:rPr>
              <a:t>Afwegen bureaucratie en informatiebehoefte</a:t>
            </a:r>
            <a:endParaRPr lang="nl-NL" dirty="0">
              <a:solidFill>
                <a:srgbClr val="FFFFFF"/>
              </a:solidFill>
            </a:endParaRPr>
          </a:p>
        </p:txBody>
      </p:sp>
      <p:pic>
        <p:nvPicPr>
          <p:cNvPr id="7" name="Afbeelding 6">
            <a:extLst>
              <a:ext uri="{FF2B5EF4-FFF2-40B4-BE49-F238E27FC236}">
                <a16:creationId xmlns:a16="http://schemas.microsoft.com/office/drawing/2014/main" id="{89080D80-ED16-42AA-A59A-53E6000B78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5032" y="1874346"/>
            <a:ext cx="3778286" cy="1634108"/>
          </a:xfrm>
          <a:prstGeom prst="rect">
            <a:avLst/>
          </a:prstGeom>
        </p:spPr>
      </p:pic>
      <p:pic>
        <p:nvPicPr>
          <p:cNvPr id="8" name="Afbeelding 7">
            <a:extLst>
              <a:ext uri="{FF2B5EF4-FFF2-40B4-BE49-F238E27FC236}">
                <a16:creationId xmlns:a16="http://schemas.microsoft.com/office/drawing/2014/main" id="{D283A48E-E7D5-4AB3-9A8B-A92AFAC2E4A1}"/>
              </a:ext>
            </a:extLst>
          </p:cNvPr>
          <p:cNvPicPr>
            <a:picLocks noChangeAspect="1"/>
          </p:cNvPicPr>
          <p:nvPr/>
        </p:nvPicPr>
        <p:blipFill>
          <a:blip r:embed="rId6"/>
          <a:stretch>
            <a:fillRect/>
          </a:stretch>
        </p:blipFill>
        <p:spPr>
          <a:xfrm>
            <a:off x="7545032" y="4054052"/>
            <a:ext cx="3778286" cy="2304754"/>
          </a:xfrm>
          <a:prstGeom prst="rect">
            <a:avLst/>
          </a:prstGeom>
        </p:spPr>
      </p:pic>
      <p:sp>
        <p:nvSpPr>
          <p:cNvPr id="139" name="Rectangle 138">
            <a:extLst>
              <a:ext uri="{FF2B5EF4-FFF2-40B4-BE49-F238E27FC236}">
                <a16:creationId xmlns:a16="http://schemas.microsoft.com/office/drawing/2014/main" id="{8AF6EFCA-56DD-442E-9948-D162BEBBFD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Picture 4">
            <a:extLst>
              <a:ext uri="{FF2B5EF4-FFF2-40B4-BE49-F238E27FC236}">
                <a16:creationId xmlns:a16="http://schemas.microsoft.com/office/drawing/2014/main" id="{CDA65A8B-B0F1-4A95-913D-9E87C357D6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61813" y="1489261"/>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B6138148-83FB-4541-8BE7-7A497DBA318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34582" y="1123837"/>
            <a:ext cx="3799186" cy="4298546"/>
          </a:xfrm>
          <a:prstGeom prst="rect">
            <a:avLst/>
          </a:prstGeom>
        </p:spPr>
      </p:pic>
    </p:spTree>
    <p:extLst>
      <p:ext uri="{BB962C8B-B14F-4D97-AF65-F5344CB8AC3E}">
        <p14:creationId xmlns:p14="http://schemas.microsoft.com/office/powerpoint/2010/main" val="118916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1026"/>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7"/>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8"/>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11">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9" name="Rectangle 13">
            <a:extLst>
              <a:ext uri="{FF2B5EF4-FFF2-40B4-BE49-F238E27FC236}">
                <a16:creationId xmlns:a16="http://schemas.microsoft.com/office/drawing/2014/main" id="{0864E5C9-52C9-4572-AC75-548B9B9C2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5">
            <a:extLst>
              <a:ext uri="{FF2B5EF4-FFF2-40B4-BE49-F238E27FC236}">
                <a16:creationId xmlns:a16="http://schemas.microsoft.com/office/drawing/2014/main" id="{45CC6500-4DBD-4C34-BC14-2387FB483B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a:extLst>
              <a:ext uri="{FF2B5EF4-FFF2-40B4-BE49-F238E27FC236}">
                <a16:creationId xmlns:a16="http://schemas.microsoft.com/office/drawing/2014/main" id="{229B3346-F73F-432B-8E43-10FCF26510E1}"/>
              </a:ext>
            </a:extLst>
          </p:cNvPr>
          <p:cNvSpPr>
            <a:spLocks noGrp="1"/>
          </p:cNvSpPr>
          <p:nvPr>
            <p:ph type="title"/>
          </p:nvPr>
        </p:nvSpPr>
        <p:spPr>
          <a:xfrm>
            <a:off x="1069849" y="1298448"/>
            <a:ext cx="3258688" cy="3255264"/>
          </a:xfrm>
        </p:spPr>
        <p:txBody>
          <a:bodyPr vert="horz" lIns="91440" tIns="45720" rIns="91440" bIns="45720" rtlCol="0" anchor="b">
            <a:normAutofit/>
          </a:bodyPr>
          <a:lstStyle/>
          <a:p>
            <a:r>
              <a:rPr lang="en-US" sz="5500" spc="-100"/>
              <a:t>We wachten op een doorbraak!</a:t>
            </a:r>
          </a:p>
        </p:txBody>
      </p:sp>
      <p:pic>
        <p:nvPicPr>
          <p:cNvPr id="5" name="Afbeelding 4">
            <a:extLst>
              <a:ext uri="{FF2B5EF4-FFF2-40B4-BE49-F238E27FC236}">
                <a16:creationId xmlns:a16="http://schemas.microsoft.com/office/drawing/2014/main" id="{A1BBE2B9-BA69-4DF0-AE35-EBFBFBCAED8E}"/>
              </a:ext>
            </a:extLst>
          </p:cNvPr>
          <p:cNvPicPr>
            <a:picLocks noChangeAspect="1"/>
          </p:cNvPicPr>
          <p:nvPr/>
        </p:nvPicPr>
        <p:blipFill rotWithShape="1">
          <a:blip r:embed="rId2">
            <a:extLst>
              <a:ext uri="{28A0092B-C50C-407E-A947-70E740481C1C}">
                <a14:useLocalDpi xmlns:a14="http://schemas.microsoft.com/office/drawing/2010/main" val="0"/>
              </a:ext>
            </a:extLst>
          </a:blip>
          <a:srcRect t="3056"/>
          <a:stretch/>
        </p:blipFill>
        <p:spPr>
          <a:xfrm>
            <a:off x="5120640" y="1241334"/>
            <a:ext cx="6367271" cy="4367179"/>
          </a:xfrm>
          <a:prstGeom prst="rect">
            <a:avLst/>
          </a:prstGeom>
        </p:spPr>
      </p:pic>
      <p:sp>
        <p:nvSpPr>
          <p:cNvPr id="13" name="Rectangle 17">
            <a:extLst>
              <a:ext uri="{FF2B5EF4-FFF2-40B4-BE49-F238E27FC236}">
                <a16:creationId xmlns:a16="http://schemas.microsoft.com/office/drawing/2014/main" id="{4E34A3B6-BAD2-4156-BDC6-4736248BF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844504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E9F5D7F-1BBC-4096-ADA7-AA9C9E4D28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4" name="Rectangle 13">
            <a:extLst>
              <a:ext uri="{FF2B5EF4-FFF2-40B4-BE49-F238E27FC236}">
                <a16:creationId xmlns:a16="http://schemas.microsoft.com/office/drawing/2014/main" id="{06D370DD-716B-4528-B475-331F84CEA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9514" y="758953"/>
            <a:ext cx="7052486"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a:extLst>
              <a:ext uri="{FF2B5EF4-FFF2-40B4-BE49-F238E27FC236}">
                <a16:creationId xmlns:a16="http://schemas.microsoft.com/office/drawing/2014/main" id="{C4688CC3-37B1-465B-9527-EAD6ECA361D5}"/>
              </a:ext>
            </a:extLst>
          </p:cNvPr>
          <p:cNvSpPr>
            <a:spLocks noGrp="1"/>
          </p:cNvSpPr>
          <p:nvPr>
            <p:ph type="title"/>
          </p:nvPr>
        </p:nvSpPr>
        <p:spPr>
          <a:xfrm>
            <a:off x="5451642" y="1123837"/>
            <a:ext cx="6451110" cy="1255469"/>
          </a:xfrm>
        </p:spPr>
        <p:txBody>
          <a:bodyPr>
            <a:normAutofit/>
          </a:bodyPr>
          <a:lstStyle/>
          <a:p>
            <a:r>
              <a:rPr lang="nl-NL"/>
              <a:t>Dave</a:t>
            </a:r>
          </a:p>
        </p:txBody>
      </p:sp>
      <p:sp>
        <p:nvSpPr>
          <p:cNvPr id="16" name="Rectangle 15">
            <a:extLst>
              <a:ext uri="{FF2B5EF4-FFF2-40B4-BE49-F238E27FC236}">
                <a16:creationId xmlns:a16="http://schemas.microsoft.com/office/drawing/2014/main" id="{E79D076F-656A-4CD9-83AD-AF8F4B28C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2"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Content Placeholder 8">
            <a:extLst>
              <a:ext uri="{FF2B5EF4-FFF2-40B4-BE49-F238E27FC236}">
                <a16:creationId xmlns:a16="http://schemas.microsoft.com/office/drawing/2014/main" id="{4340F07F-0610-4F8C-8576-8A8E3C4846D5}"/>
              </a:ext>
            </a:extLst>
          </p:cNvPr>
          <p:cNvSpPr>
            <a:spLocks noGrp="1"/>
          </p:cNvSpPr>
          <p:nvPr>
            <p:ph idx="1"/>
          </p:nvPr>
        </p:nvSpPr>
        <p:spPr>
          <a:xfrm>
            <a:off x="5451644" y="2510395"/>
            <a:ext cx="6451109" cy="3274586"/>
          </a:xfrm>
        </p:spPr>
        <p:txBody>
          <a:bodyPr anchor="t">
            <a:normAutofit/>
          </a:bodyPr>
          <a:lstStyle/>
          <a:p>
            <a:r>
              <a:rPr lang="nl-NL" sz="1800" dirty="0">
                <a:solidFill>
                  <a:schemeClr val="bg1"/>
                </a:solidFill>
                <a:effectLst/>
                <a:latin typeface="Calibri"/>
                <a:ea typeface="Calibri" panose="020F0502020204030204" pitchFamily="34" charset="0"/>
                <a:cs typeface="Calibri"/>
              </a:rPr>
              <a:t>13 jaar </a:t>
            </a:r>
            <a:r>
              <a:rPr lang="nl-NL" sz="1800" dirty="0">
                <a:solidFill>
                  <a:schemeClr val="bg1"/>
                </a:solidFill>
                <a:latin typeface="Calibri"/>
                <a:ea typeface="Calibri" panose="020F0502020204030204" pitchFamily="34" charset="0"/>
                <a:cs typeface="Calibri"/>
              </a:rPr>
              <a:t>vanuit moeder thuis crisisgeplaatst </a:t>
            </a:r>
            <a:r>
              <a:rPr lang="nl-NL" sz="1800" dirty="0" err="1">
                <a:solidFill>
                  <a:schemeClr val="bg1"/>
                </a:solidFill>
                <a:latin typeface="Calibri"/>
                <a:ea typeface="Calibri" panose="020F0502020204030204" pitchFamily="34" charset="0"/>
                <a:cs typeface="Calibri"/>
              </a:rPr>
              <a:t>nav</a:t>
            </a:r>
            <a:r>
              <a:rPr lang="nl-NL" sz="1800" dirty="0">
                <a:solidFill>
                  <a:schemeClr val="bg1"/>
                </a:solidFill>
                <a:latin typeface="Calibri"/>
                <a:ea typeface="Calibri" panose="020F0502020204030204" pitchFamily="34" charset="0"/>
                <a:cs typeface="Calibri"/>
              </a:rPr>
              <a:t> een zelfmoordpoging van Dylan</a:t>
            </a:r>
            <a:endParaRPr lang="nl-NL" sz="1800">
              <a:solidFill>
                <a:schemeClr val="bg1"/>
              </a:solidFill>
              <a:latin typeface="Calibri"/>
              <a:ea typeface="Calibri" panose="020F0502020204030204" pitchFamily="34" charset="0"/>
            </a:endParaRPr>
          </a:p>
          <a:p>
            <a:r>
              <a:rPr lang="nl-NL" sz="1800" dirty="0">
                <a:solidFill>
                  <a:schemeClr val="bg1"/>
                </a:solidFill>
                <a:latin typeface="Calibri"/>
                <a:ea typeface="Calibri" panose="020F0502020204030204" pitchFamily="34" charset="0"/>
                <a:cs typeface="Calibri"/>
              </a:rPr>
              <a:t>Reactieve hechtingsstoornis, ODD, ouder-kindrelatieproblemen en gemiddeld IQ. Heeft al veel hulpverlening gehad, waaronder een klinische opname. Moeder is erg ambivalent en vader was tot eind 2021 uit beeld. </a:t>
            </a:r>
            <a:endParaRPr lang="nl-NL" sz="1800" dirty="0">
              <a:solidFill>
                <a:schemeClr val="bg1"/>
              </a:solidFill>
              <a:latin typeface="Calibri" panose="020F0502020204030204" pitchFamily="34" charset="0"/>
              <a:ea typeface="Calibri" panose="020F0502020204030204" pitchFamily="34" charset="0"/>
              <a:cs typeface="Calibri"/>
            </a:endParaRPr>
          </a:p>
          <a:p>
            <a:r>
              <a:rPr lang="nl-NL" sz="1800" dirty="0">
                <a:solidFill>
                  <a:schemeClr val="bg1"/>
                </a:solidFill>
                <a:latin typeface="Calibri"/>
                <a:ea typeface="Calibri" panose="020F0502020204030204" pitchFamily="34" charset="0"/>
                <a:cs typeface="Calibri"/>
              </a:rPr>
              <a:t>Gemeente is betrokken en sinds 24 juni 2021 Jeugdbescherming </a:t>
            </a:r>
            <a:endParaRPr lang="nl-NL" sz="1800" dirty="0">
              <a:solidFill>
                <a:schemeClr val="bg1"/>
              </a:solidFill>
              <a:effectLst/>
              <a:latin typeface="Calibri"/>
              <a:ea typeface="Calibri" panose="020F0502020204030204" pitchFamily="34" charset="0"/>
              <a:cs typeface="Calibri"/>
            </a:endParaRPr>
          </a:p>
          <a:p>
            <a:r>
              <a:rPr lang="nl-NL" sz="1800" dirty="0">
                <a:solidFill>
                  <a:schemeClr val="bg1"/>
                </a:solidFill>
                <a:effectLst/>
                <a:latin typeface="Calibri"/>
                <a:ea typeface="Calibri" panose="020F0502020204030204" pitchFamily="34" charset="0"/>
                <a:cs typeface="Calibri"/>
              </a:rPr>
              <a:t>Crisis aanbieder wil nog wel overbrugging aanbieden, perspectief is </a:t>
            </a:r>
            <a:r>
              <a:rPr lang="nl-NL" sz="1800" dirty="0">
                <a:solidFill>
                  <a:schemeClr val="bg1"/>
                </a:solidFill>
                <a:latin typeface="Calibri"/>
                <a:ea typeface="Calibri" panose="020F0502020204030204" pitchFamily="34" charset="0"/>
                <a:cs typeface="Calibri"/>
              </a:rPr>
              <a:t>een gezinshuis </a:t>
            </a:r>
            <a:endParaRPr lang="nl-NL" sz="1800" dirty="0">
              <a:solidFill>
                <a:schemeClr val="bg1"/>
              </a:solidFill>
              <a:effectLst/>
              <a:latin typeface="Calibri"/>
              <a:ea typeface="Calibri" panose="020F0502020204030204" pitchFamily="34" charset="0"/>
              <a:cs typeface="Calibri"/>
            </a:endParaRPr>
          </a:p>
        </p:txBody>
      </p:sp>
      <p:sp>
        <p:nvSpPr>
          <p:cNvPr id="3" name="Tekstvak 2">
            <a:extLst>
              <a:ext uri="{FF2B5EF4-FFF2-40B4-BE49-F238E27FC236}">
                <a16:creationId xmlns:a16="http://schemas.microsoft.com/office/drawing/2014/main" id="{80EBF6D6-F98B-4547-A922-3D7FE940659D}"/>
              </a:ext>
            </a:extLst>
          </p:cNvPr>
          <p:cNvSpPr txBox="1"/>
          <p:nvPr/>
        </p:nvSpPr>
        <p:spPr>
          <a:xfrm>
            <a:off x="968991" y="347989"/>
            <a:ext cx="3336877" cy="584775"/>
          </a:xfrm>
          <a:prstGeom prst="rect">
            <a:avLst/>
          </a:prstGeom>
          <a:noFill/>
        </p:spPr>
        <p:txBody>
          <a:bodyPr wrap="square" rtlCol="0">
            <a:spAutoFit/>
          </a:bodyPr>
          <a:lstStyle/>
          <a:p>
            <a:pPr algn="ctr"/>
            <a:r>
              <a:rPr lang="nl-NL" sz="3200" b="1">
                <a:solidFill>
                  <a:schemeClr val="accent1"/>
                </a:solidFill>
              </a:rPr>
              <a:t>Even voorstellen</a:t>
            </a:r>
            <a:endParaRPr lang="nl-NL" sz="2000" b="1">
              <a:solidFill>
                <a:schemeClr val="accent1"/>
              </a:solidFill>
            </a:endParaRPr>
          </a:p>
        </p:txBody>
      </p:sp>
      <p:pic>
        <p:nvPicPr>
          <p:cNvPr id="6" name="Afbeelding 5">
            <a:extLst>
              <a:ext uri="{FF2B5EF4-FFF2-40B4-BE49-F238E27FC236}">
                <a16:creationId xmlns:a16="http://schemas.microsoft.com/office/drawing/2014/main" id="{C682653D-C66C-4C80-83AF-EDD258E7B5D9}"/>
              </a:ext>
            </a:extLst>
          </p:cNvPr>
          <p:cNvPicPr>
            <a:picLocks noChangeAspect="1"/>
          </p:cNvPicPr>
          <p:nvPr/>
        </p:nvPicPr>
        <p:blipFill>
          <a:blip r:embed="rId3"/>
          <a:stretch>
            <a:fillRect/>
          </a:stretch>
        </p:blipFill>
        <p:spPr>
          <a:xfrm>
            <a:off x="1228299" y="1641561"/>
            <a:ext cx="2880478" cy="3574878"/>
          </a:xfrm>
          <a:prstGeom prst="rect">
            <a:avLst/>
          </a:prstGeom>
        </p:spPr>
      </p:pic>
    </p:spTree>
    <p:extLst>
      <p:ext uri="{BB962C8B-B14F-4D97-AF65-F5344CB8AC3E}">
        <p14:creationId xmlns:p14="http://schemas.microsoft.com/office/powerpoint/2010/main" val="4134434077"/>
      </p:ext>
    </p:extLst>
  </p:cSld>
  <p:clrMapOvr>
    <a:masterClrMapping/>
  </p:clrMapOvr>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BDAAE7A-177F-4691-8F07-36CBBA6113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9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BF82D1D-28BC-4216-A1EA-F7D9C6D1A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60A1DC48-C242-4442-822C-570436B80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8577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fbeelding 2">
            <a:extLst>
              <a:ext uri="{FF2B5EF4-FFF2-40B4-BE49-F238E27FC236}">
                <a16:creationId xmlns:a16="http://schemas.microsoft.com/office/drawing/2014/main" id="{2D9A94B8-4EA5-4C53-BBB4-936E558A97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7876" y="-1"/>
            <a:ext cx="9699606" cy="6858000"/>
          </a:xfrm>
          <a:prstGeom prst="rect">
            <a:avLst/>
          </a:prstGeom>
        </p:spPr>
      </p:pic>
    </p:spTree>
    <p:extLst>
      <p:ext uri="{BB962C8B-B14F-4D97-AF65-F5344CB8AC3E}">
        <p14:creationId xmlns:p14="http://schemas.microsoft.com/office/powerpoint/2010/main" val="11896393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6">
            <a:extLst>
              <a:ext uri="{FF2B5EF4-FFF2-40B4-BE49-F238E27FC236}">
                <a16:creationId xmlns:a16="http://schemas.microsoft.com/office/drawing/2014/main" id="{EE9F5D7F-1BBC-4096-ADA7-AA9C9E4D28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8">
            <a:extLst>
              <a:ext uri="{FF2B5EF4-FFF2-40B4-BE49-F238E27FC236}">
                <a16:creationId xmlns:a16="http://schemas.microsoft.com/office/drawing/2014/main" id="{06D370DD-716B-4528-B475-331F84CEA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3"/>
            <a:ext cx="7052486"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a:extLst>
              <a:ext uri="{FF2B5EF4-FFF2-40B4-BE49-F238E27FC236}">
                <a16:creationId xmlns:a16="http://schemas.microsoft.com/office/drawing/2014/main" id="{015A6DC5-C686-43BF-85D2-E25AB243EE83}"/>
              </a:ext>
            </a:extLst>
          </p:cNvPr>
          <p:cNvSpPr>
            <a:spLocks noGrp="1"/>
          </p:cNvSpPr>
          <p:nvPr>
            <p:ph type="title"/>
          </p:nvPr>
        </p:nvSpPr>
        <p:spPr>
          <a:xfrm>
            <a:off x="289248" y="1123837"/>
            <a:ext cx="6451110" cy="1255469"/>
          </a:xfrm>
        </p:spPr>
        <p:txBody>
          <a:bodyPr>
            <a:normAutofit/>
          </a:bodyPr>
          <a:lstStyle/>
          <a:p>
            <a:r>
              <a:rPr lang="nl-NL" sz="2800" dirty="0"/>
              <a:t>Schadelijk Wachten</a:t>
            </a:r>
            <a:br>
              <a:rPr lang="nl-NL" sz="2800" dirty="0"/>
            </a:br>
            <a:br>
              <a:rPr lang="nl-NL" sz="2800" dirty="0"/>
            </a:br>
            <a:endParaRPr lang="nl-NL" sz="2800" dirty="0"/>
          </a:p>
        </p:txBody>
      </p:sp>
      <p:sp>
        <p:nvSpPr>
          <p:cNvPr id="3" name="Tijdelijke aanduiding voor inhoud 2">
            <a:extLst>
              <a:ext uri="{FF2B5EF4-FFF2-40B4-BE49-F238E27FC236}">
                <a16:creationId xmlns:a16="http://schemas.microsoft.com/office/drawing/2014/main" id="{CDDD5E9C-347E-4057-AD7C-2086F92C2313}"/>
              </a:ext>
            </a:extLst>
          </p:cNvPr>
          <p:cNvSpPr>
            <a:spLocks noGrp="1"/>
          </p:cNvSpPr>
          <p:nvPr>
            <p:ph idx="1"/>
          </p:nvPr>
        </p:nvSpPr>
        <p:spPr>
          <a:xfrm>
            <a:off x="289248" y="1741714"/>
            <a:ext cx="6451109" cy="4043267"/>
          </a:xfrm>
        </p:spPr>
        <p:txBody>
          <a:bodyPr anchor="t">
            <a:normAutofit fontScale="92500" lnSpcReduction="20000"/>
          </a:bodyPr>
          <a:lstStyle/>
          <a:p>
            <a:pPr>
              <a:buClr>
                <a:schemeClr val="bg1"/>
              </a:buClr>
            </a:pPr>
            <a:r>
              <a:rPr lang="nl-NL" dirty="0">
                <a:solidFill>
                  <a:srgbClr val="FFFFFF"/>
                </a:solidFill>
              </a:rPr>
              <a:t>Stagnatie in doorplaatsing</a:t>
            </a:r>
          </a:p>
          <a:p>
            <a:pPr>
              <a:buClr>
                <a:schemeClr val="bg1"/>
              </a:buClr>
            </a:pPr>
            <a:r>
              <a:rPr lang="nl-NL" dirty="0">
                <a:solidFill>
                  <a:srgbClr val="FFFFFF"/>
                </a:solidFill>
              </a:rPr>
              <a:t>Behandeling nodig</a:t>
            </a:r>
          </a:p>
          <a:p>
            <a:pPr>
              <a:buClr>
                <a:schemeClr val="bg1"/>
              </a:buClr>
            </a:pPr>
            <a:r>
              <a:rPr lang="nl-NL" dirty="0">
                <a:solidFill>
                  <a:srgbClr val="FFFFFF"/>
                </a:solidFill>
              </a:rPr>
              <a:t>Geen perspectief</a:t>
            </a:r>
          </a:p>
          <a:p>
            <a:pPr>
              <a:buClr>
                <a:schemeClr val="bg1"/>
              </a:buClr>
            </a:pPr>
            <a:r>
              <a:rPr lang="nl-NL" dirty="0">
                <a:solidFill>
                  <a:srgbClr val="FFFFFF"/>
                </a:solidFill>
              </a:rPr>
              <a:t>Ongewenste overplaatsingen</a:t>
            </a:r>
          </a:p>
          <a:p>
            <a:pPr>
              <a:buClr>
                <a:schemeClr val="bg1"/>
              </a:buClr>
            </a:pPr>
            <a:r>
              <a:rPr lang="nl-NL" dirty="0">
                <a:solidFill>
                  <a:srgbClr val="FFFFFF"/>
                </a:solidFill>
              </a:rPr>
              <a:t>Veiligheidsrisico</a:t>
            </a:r>
          </a:p>
          <a:p>
            <a:pPr>
              <a:buClr>
                <a:schemeClr val="bg1"/>
              </a:buClr>
            </a:pPr>
            <a:r>
              <a:rPr lang="nl-NL" dirty="0">
                <a:solidFill>
                  <a:srgbClr val="FFFFFF"/>
                </a:solidFill>
              </a:rPr>
              <a:t>Verergering problematiek</a:t>
            </a:r>
          </a:p>
          <a:p>
            <a:pPr>
              <a:buClr>
                <a:schemeClr val="bg1"/>
              </a:buClr>
            </a:pPr>
            <a:r>
              <a:rPr lang="nl-NL" dirty="0">
                <a:solidFill>
                  <a:srgbClr val="FFFFFF"/>
                </a:solidFill>
              </a:rPr>
              <a:t>Ontstaan van nieuwe problemen</a:t>
            </a:r>
          </a:p>
          <a:p>
            <a:pPr>
              <a:buClr>
                <a:schemeClr val="bg1"/>
              </a:buClr>
            </a:pPr>
            <a:r>
              <a:rPr lang="nl-NL" dirty="0">
                <a:solidFill>
                  <a:srgbClr val="FFFFFF"/>
                </a:solidFill>
              </a:rPr>
              <a:t>Terugval</a:t>
            </a:r>
          </a:p>
          <a:p>
            <a:endParaRPr lang="nl-NL" sz="2000" dirty="0">
              <a:solidFill>
                <a:schemeClr val="bg1"/>
              </a:solidFill>
            </a:endParaRPr>
          </a:p>
          <a:p>
            <a:r>
              <a:rPr lang="nl-NL" sz="2000" dirty="0">
                <a:solidFill>
                  <a:schemeClr val="bg1"/>
                </a:solidFill>
              </a:rPr>
              <a:t>Moeilijk plaatsbaar</a:t>
            </a:r>
            <a:r>
              <a:rPr lang="nl-NL" sz="2000" dirty="0">
                <a:solidFill>
                  <a:srgbClr val="FFFFFF"/>
                </a:solidFill>
              </a:rPr>
              <a:t> om gelijksoortige </a:t>
            </a:r>
            <a:r>
              <a:rPr lang="nl-NL" dirty="0">
                <a:solidFill>
                  <a:srgbClr val="FFFFFF"/>
                </a:solidFill>
              </a:rPr>
              <a:t>redenen als hierboven maar staat nog niet op een wachtlijst</a:t>
            </a:r>
            <a:br>
              <a:rPr lang="nl-NL" dirty="0">
                <a:solidFill>
                  <a:srgbClr val="FFFFFF"/>
                </a:solidFill>
              </a:rPr>
            </a:br>
            <a:endParaRPr lang="nl-NL" dirty="0">
              <a:solidFill>
                <a:srgbClr val="FFFFFF"/>
              </a:solidFill>
            </a:endParaRPr>
          </a:p>
        </p:txBody>
      </p:sp>
      <p:pic>
        <p:nvPicPr>
          <p:cNvPr id="5" name="Afbeelding 4">
            <a:extLst>
              <a:ext uri="{FF2B5EF4-FFF2-40B4-BE49-F238E27FC236}">
                <a16:creationId xmlns:a16="http://schemas.microsoft.com/office/drawing/2014/main" id="{00B2DC2C-D3F8-4A76-966B-919B10B4E1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2944" y="1289653"/>
            <a:ext cx="3778286" cy="4269249"/>
          </a:xfrm>
          <a:prstGeom prst="rect">
            <a:avLst/>
          </a:prstGeom>
        </p:spPr>
      </p:pic>
      <p:sp>
        <p:nvSpPr>
          <p:cNvPr id="16" name="Rectangle 20">
            <a:extLst>
              <a:ext uri="{FF2B5EF4-FFF2-40B4-BE49-F238E27FC236}">
                <a16:creationId xmlns:a16="http://schemas.microsoft.com/office/drawing/2014/main" id="{E79D076F-656A-4CD9-83AD-AF8F4B28C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199813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D9A94B8-4EA5-4C53-BBB4-936E558A97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7876" y="-1"/>
            <a:ext cx="9699606" cy="6858000"/>
          </a:xfrm>
          <a:prstGeom prst="rect">
            <a:avLst/>
          </a:prstGeom>
        </p:spPr>
      </p:pic>
    </p:spTree>
    <p:extLst>
      <p:ext uri="{BB962C8B-B14F-4D97-AF65-F5344CB8AC3E}">
        <p14:creationId xmlns:p14="http://schemas.microsoft.com/office/powerpoint/2010/main" val="21193972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CCCDCCF-DDE7-4FF9-BA8E-DFD3AC93A6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descr="Kruisende spoorbanen">
            <a:extLst>
              <a:ext uri="{FF2B5EF4-FFF2-40B4-BE49-F238E27FC236}">
                <a16:creationId xmlns:a16="http://schemas.microsoft.com/office/drawing/2014/main" id="{A06050B3-E1F6-4928-AEB2-B550929BB393}"/>
              </a:ext>
            </a:extLst>
          </p:cNvPr>
          <p:cNvPicPr>
            <a:picLocks noChangeAspect="1"/>
          </p:cNvPicPr>
          <p:nvPr/>
        </p:nvPicPr>
        <p:blipFill rotWithShape="1">
          <a:blip r:embed="rId2">
            <a:extLst>
              <a:ext uri="{28A0092B-C50C-407E-A947-70E740481C1C}">
                <a14:useLocalDpi xmlns:a14="http://schemas.microsoft.com/office/drawing/2010/main" val="0"/>
              </a:ext>
            </a:extLst>
          </a:blip>
          <a:srcRect t="15061" r="-1" b="28674"/>
          <a:stretch/>
        </p:blipFill>
        <p:spPr>
          <a:xfrm>
            <a:off x="20" y="1"/>
            <a:ext cx="12188932" cy="6858000"/>
          </a:xfrm>
          <a:prstGeom prst="rect">
            <a:avLst/>
          </a:prstGeom>
        </p:spPr>
      </p:pic>
      <p:sp>
        <p:nvSpPr>
          <p:cNvPr id="12" name="Rectangle 11">
            <a:extLst>
              <a:ext uri="{FF2B5EF4-FFF2-40B4-BE49-F238E27FC236}">
                <a16:creationId xmlns:a16="http://schemas.microsoft.com/office/drawing/2014/main" id="{C2352FE0-ACFA-479E-A574-CED1C035D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a:extLst>
              <a:ext uri="{FF2B5EF4-FFF2-40B4-BE49-F238E27FC236}">
                <a16:creationId xmlns:a16="http://schemas.microsoft.com/office/drawing/2014/main" id="{7EBA0332-AD86-58D7-CCCE-195127A9475C}"/>
              </a:ext>
            </a:extLst>
          </p:cNvPr>
          <p:cNvSpPr>
            <a:spLocks noGrp="1"/>
          </p:cNvSpPr>
          <p:nvPr>
            <p:ph type="title"/>
          </p:nvPr>
        </p:nvSpPr>
        <p:spPr>
          <a:xfrm>
            <a:off x="252919" y="1123837"/>
            <a:ext cx="2947482" cy="4601183"/>
          </a:xfrm>
        </p:spPr>
        <p:txBody>
          <a:bodyPr>
            <a:normAutofit/>
          </a:bodyPr>
          <a:lstStyle/>
          <a:p>
            <a:r>
              <a:rPr lang="nl-NL" sz="3200" dirty="0"/>
              <a:t>Wat zijn overeenkomsten en verschillen?</a:t>
            </a:r>
            <a:br>
              <a:rPr lang="nl-NL" dirty="0"/>
            </a:br>
            <a:endParaRPr lang="nl-NL" dirty="0"/>
          </a:p>
        </p:txBody>
      </p:sp>
      <p:sp>
        <p:nvSpPr>
          <p:cNvPr id="14" name="Rectangle 13">
            <a:extLst>
              <a:ext uri="{FF2B5EF4-FFF2-40B4-BE49-F238E27FC236}">
                <a16:creationId xmlns:a16="http://schemas.microsoft.com/office/drawing/2014/main" id="{401F5979-1992-492E-ABBD-62EBC1016C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97130" y="754144"/>
            <a:ext cx="7865196" cy="533576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377CB93F-A0E2-4BBE-B2FC-E93932C7EC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1" name="Tabel 4">
            <a:extLst>
              <a:ext uri="{FF2B5EF4-FFF2-40B4-BE49-F238E27FC236}">
                <a16:creationId xmlns:a16="http://schemas.microsoft.com/office/drawing/2014/main" id="{C414189E-E763-422D-AB9E-F365BC96077E}"/>
              </a:ext>
            </a:extLst>
          </p:cNvPr>
          <p:cNvGraphicFramePr>
            <a:graphicFrameLocks noGrp="1"/>
          </p:cNvGraphicFramePr>
          <p:nvPr>
            <p:ph idx="1"/>
            <p:extLst>
              <p:ext uri="{D42A27DB-BD31-4B8C-83A1-F6EECF244321}">
                <p14:modId xmlns:p14="http://schemas.microsoft.com/office/powerpoint/2010/main" val="3942444057"/>
              </p:ext>
            </p:extLst>
          </p:nvPr>
        </p:nvGraphicFramePr>
        <p:xfrm>
          <a:off x="3982922" y="1255485"/>
          <a:ext cx="7293611" cy="4245070"/>
        </p:xfrm>
        <a:graphic>
          <a:graphicData uri="http://schemas.openxmlformats.org/drawingml/2006/table">
            <a:tbl>
              <a:tblPr firstRow="1" bandRow="1">
                <a:tableStyleId>{5C22544A-7EE6-4342-B048-85BDC9FD1C3A}</a:tableStyleId>
              </a:tblPr>
              <a:tblGrid>
                <a:gridCol w="3620794">
                  <a:extLst>
                    <a:ext uri="{9D8B030D-6E8A-4147-A177-3AD203B41FA5}">
                      <a16:colId xmlns:a16="http://schemas.microsoft.com/office/drawing/2014/main" val="2102505908"/>
                    </a:ext>
                  </a:extLst>
                </a:gridCol>
                <a:gridCol w="3672817">
                  <a:extLst>
                    <a:ext uri="{9D8B030D-6E8A-4147-A177-3AD203B41FA5}">
                      <a16:colId xmlns:a16="http://schemas.microsoft.com/office/drawing/2014/main" val="2745493070"/>
                    </a:ext>
                  </a:extLst>
                </a:gridCol>
              </a:tblGrid>
              <a:tr h="549362">
                <a:tc>
                  <a:txBody>
                    <a:bodyPr/>
                    <a:lstStyle/>
                    <a:p>
                      <a:r>
                        <a:rPr lang="nl-NL" sz="2500"/>
                        <a:t>Gemeenschappelijk</a:t>
                      </a:r>
                    </a:p>
                  </a:txBody>
                  <a:tcPr marL="124855" marR="124855" marT="62427" marB="62427"/>
                </a:tc>
                <a:tc>
                  <a:txBody>
                    <a:bodyPr/>
                    <a:lstStyle/>
                    <a:p>
                      <a:r>
                        <a:rPr lang="nl-NL" sz="2500"/>
                        <a:t>Onderscheidend</a:t>
                      </a:r>
                    </a:p>
                  </a:txBody>
                  <a:tcPr marL="124855" marR="124855" marT="62427" marB="62427"/>
                </a:tc>
                <a:extLst>
                  <a:ext uri="{0D108BD9-81ED-4DB2-BD59-A6C34878D82A}">
                    <a16:rowId xmlns:a16="http://schemas.microsoft.com/office/drawing/2014/main" val="830445576"/>
                  </a:ext>
                </a:extLst>
              </a:tr>
              <a:tr h="1298492">
                <a:tc>
                  <a:txBody>
                    <a:bodyPr/>
                    <a:lstStyle/>
                    <a:p>
                      <a:r>
                        <a:rPr lang="nl-NL" sz="2500"/>
                        <a:t>Ondersteunend aan de verwijzer</a:t>
                      </a:r>
                    </a:p>
                  </a:txBody>
                  <a:tcPr marL="124855" marR="124855" marT="62427" marB="62427"/>
                </a:tc>
                <a:tc>
                  <a:txBody>
                    <a:bodyPr/>
                    <a:lstStyle/>
                    <a:p>
                      <a:r>
                        <a:rPr lang="nl-NL" sz="2500"/>
                        <a:t>Niet elke route is voor elk gezin/situatie beschikbaar</a:t>
                      </a:r>
                    </a:p>
                  </a:txBody>
                  <a:tcPr marL="124855" marR="124855" marT="62427" marB="62427"/>
                </a:tc>
                <a:extLst>
                  <a:ext uri="{0D108BD9-81ED-4DB2-BD59-A6C34878D82A}">
                    <a16:rowId xmlns:a16="http://schemas.microsoft.com/office/drawing/2014/main" val="842238437"/>
                  </a:ext>
                </a:extLst>
              </a:tr>
              <a:tr h="923927">
                <a:tc>
                  <a:txBody>
                    <a:bodyPr/>
                    <a:lstStyle/>
                    <a:p>
                      <a:r>
                        <a:rPr lang="nl-NL" sz="2500"/>
                        <a:t>Beter/sneller </a:t>
                      </a:r>
                      <a:r>
                        <a:rPr lang="nl-NL" sz="2500" err="1"/>
                        <a:t>toeleiden</a:t>
                      </a:r>
                      <a:r>
                        <a:rPr lang="nl-NL" sz="2500"/>
                        <a:t> naar passende zorg</a:t>
                      </a:r>
                    </a:p>
                  </a:txBody>
                  <a:tcPr marL="124855" marR="124855" marT="62427" marB="62427"/>
                </a:tc>
                <a:tc>
                  <a:txBody>
                    <a:bodyPr/>
                    <a:lstStyle/>
                    <a:p>
                      <a:r>
                        <a:rPr lang="nl-NL" sz="2500"/>
                        <a:t>Verschillende mate van zicht op wachtlijst</a:t>
                      </a:r>
                    </a:p>
                  </a:txBody>
                  <a:tcPr marL="124855" marR="124855" marT="62427" marB="62427"/>
                </a:tc>
                <a:extLst>
                  <a:ext uri="{0D108BD9-81ED-4DB2-BD59-A6C34878D82A}">
                    <a16:rowId xmlns:a16="http://schemas.microsoft.com/office/drawing/2014/main" val="1353168769"/>
                  </a:ext>
                </a:extLst>
              </a:tr>
              <a:tr h="923927">
                <a:tc>
                  <a:txBody>
                    <a:bodyPr/>
                    <a:lstStyle/>
                    <a:p>
                      <a:r>
                        <a:rPr lang="nl-NL" sz="2500"/>
                        <a:t>Zicht op knelpunten in het zorglandschap</a:t>
                      </a:r>
                    </a:p>
                  </a:txBody>
                  <a:tcPr marL="124855" marR="124855" marT="62427" marB="62427"/>
                </a:tc>
                <a:tc>
                  <a:txBody>
                    <a:bodyPr/>
                    <a:lstStyle/>
                    <a:p>
                      <a:endParaRPr lang="nl-NL" sz="2500"/>
                    </a:p>
                  </a:txBody>
                  <a:tcPr marL="124855" marR="124855" marT="62427" marB="62427"/>
                </a:tc>
                <a:extLst>
                  <a:ext uri="{0D108BD9-81ED-4DB2-BD59-A6C34878D82A}">
                    <a16:rowId xmlns:a16="http://schemas.microsoft.com/office/drawing/2014/main" val="396846627"/>
                  </a:ext>
                </a:extLst>
              </a:tr>
              <a:tr h="549362">
                <a:tc>
                  <a:txBody>
                    <a:bodyPr/>
                    <a:lstStyle/>
                    <a:p>
                      <a:r>
                        <a:rPr lang="nl-NL" sz="2500"/>
                        <a:t>Samenwerken</a:t>
                      </a:r>
                    </a:p>
                  </a:txBody>
                  <a:tcPr marL="124855" marR="124855" marT="62427" marB="62427"/>
                </a:tc>
                <a:tc>
                  <a:txBody>
                    <a:bodyPr/>
                    <a:lstStyle/>
                    <a:p>
                      <a:endParaRPr lang="nl-NL" sz="2500" dirty="0"/>
                    </a:p>
                  </a:txBody>
                  <a:tcPr marL="124855" marR="124855" marT="62427" marB="62427"/>
                </a:tc>
                <a:extLst>
                  <a:ext uri="{0D108BD9-81ED-4DB2-BD59-A6C34878D82A}">
                    <a16:rowId xmlns:a16="http://schemas.microsoft.com/office/drawing/2014/main" val="1931633247"/>
                  </a:ext>
                </a:extLst>
              </a:tr>
            </a:tbl>
          </a:graphicData>
        </a:graphic>
      </p:graphicFrame>
    </p:spTree>
    <p:extLst>
      <p:ext uri="{BB962C8B-B14F-4D97-AF65-F5344CB8AC3E}">
        <p14:creationId xmlns:p14="http://schemas.microsoft.com/office/powerpoint/2010/main" val="1017846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EE9F5D7F-1BBC-4096-ADA7-AA9C9E4D28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1">
            <a:extLst>
              <a:ext uri="{FF2B5EF4-FFF2-40B4-BE49-F238E27FC236}">
                <a16:creationId xmlns:a16="http://schemas.microsoft.com/office/drawing/2014/main" id="{06D370DD-716B-4528-B475-331F84CEA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3"/>
            <a:ext cx="7052486"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a:extLst>
              <a:ext uri="{FF2B5EF4-FFF2-40B4-BE49-F238E27FC236}">
                <a16:creationId xmlns:a16="http://schemas.microsoft.com/office/drawing/2014/main" id="{428D9E6B-31F0-432A-A900-B7544629694A}"/>
              </a:ext>
            </a:extLst>
          </p:cNvPr>
          <p:cNvSpPr>
            <a:spLocks noGrp="1"/>
          </p:cNvSpPr>
          <p:nvPr>
            <p:ph type="title"/>
          </p:nvPr>
        </p:nvSpPr>
        <p:spPr>
          <a:xfrm>
            <a:off x="289248" y="1123837"/>
            <a:ext cx="6451110" cy="1255469"/>
          </a:xfrm>
        </p:spPr>
        <p:txBody>
          <a:bodyPr>
            <a:normAutofit/>
          </a:bodyPr>
          <a:lstStyle/>
          <a:p>
            <a:r>
              <a:rPr lang="nl-NL" dirty="0"/>
              <a:t>Doorbraak aanpak</a:t>
            </a:r>
          </a:p>
        </p:txBody>
      </p:sp>
      <p:sp>
        <p:nvSpPr>
          <p:cNvPr id="3" name="Tijdelijke aanduiding voor inhoud 2">
            <a:extLst>
              <a:ext uri="{FF2B5EF4-FFF2-40B4-BE49-F238E27FC236}">
                <a16:creationId xmlns:a16="http://schemas.microsoft.com/office/drawing/2014/main" id="{CC33A539-82DA-4FFA-9498-DDFC9D5CFB98}"/>
              </a:ext>
            </a:extLst>
          </p:cNvPr>
          <p:cNvSpPr>
            <a:spLocks noGrp="1"/>
          </p:cNvSpPr>
          <p:nvPr>
            <p:ph idx="1"/>
          </p:nvPr>
        </p:nvSpPr>
        <p:spPr>
          <a:xfrm>
            <a:off x="289248" y="2130215"/>
            <a:ext cx="6451109" cy="3654766"/>
          </a:xfrm>
        </p:spPr>
        <p:txBody>
          <a:bodyPr anchor="t">
            <a:normAutofit fontScale="47500" lnSpcReduction="20000"/>
          </a:bodyPr>
          <a:lstStyle/>
          <a:p>
            <a:pPr marL="0" indent="0">
              <a:buNone/>
            </a:pPr>
            <a:r>
              <a:rPr lang="nl-NL" sz="2600" dirty="0" err="1">
                <a:solidFill>
                  <a:srgbClr val="FFFFFF"/>
                </a:solidFill>
              </a:rPr>
              <a:t>Toezichtstraject</a:t>
            </a:r>
            <a:r>
              <a:rPr lang="nl-NL" sz="2600" dirty="0">
                <a:solidFill>
                  <a:srgbClr val="FFFFFF"/>
                </a:solidFill>
              </a:rPr>
              <a:t> “</a:t>
            </a:r>
            <a:r>
              <a:rPr lang="nl-NL" sz="2600" i="1" dirty="0">
                <a:solidFill>
                  <a:srgbClr val="FFFFFF"/>
                </a:solidFill>
              </a:rPr>
              <a:t>kwetsbare kinderen onvoldoende beschermd</a:t>
            </a:r>
            <a:r>
              <a:rPr lang="nl-NL" sz="2600" dirty="0">
                <a:solidFill>
                  <a:srgbClr val="FFFFFF"/>
                </a:solidFill>
              </a:rPr>
              <a:t>”</a:t>
            </a:r>
          </a:p>
          <a:p>
            <a:pPr marL="0" indent="0">
              <a:buNone/>
            </a:pPr>
            <a:r>
              <a:rPr lang="nl-NL" sz="2600" dirty="0">
                <a:solidFill>
                  <a:srgbClr val="FFFFFF"/>
                </a:solidFill>
              </a:rPr>
              <a:t>Doorbraak aanpak oktober 2020:</a:t>
            </a:r>
          </a:p>
          <a:p>
            <a:pPr>
              <a:buClr>
                <a:schemeClr val="bg1"/>
              </a:buClr>
            </a:pPr>
            <a:r>
              <a:rPr lang="nl-NL" sz="2600" dirty="0">
                <a:solidFill>
                  <a:srgbClr val="FFFFFF"/>
                </a:solidFill>
              </a:rPr>
              <a:t>Melden</a:t>
            </a:r>
          </a:p>
          <a:p>
            <a:pPr>
              <a:buClr>
                <a:schemeClr val="bg1"/>
              </a:buClr>
            </a:pPr>
            <a:r>
              <a:rPr lang="nl-NL" sz="2600" dirty="0">
                <a:solidFill>
                  <a:srgbClr val="FFFFFF"/>
                </a:solidFill>
              </a:rPr>
              <a:t>Triage</a:t>
            </a:r>
          </a:p>
          <a:p>
            <a:pPr>
              <a:buClr>
                <a:schemeClr val="bg1"/>
              </a:buClr>
            </a:pPr>
            <a:r>
              <a:rPr lang="nl-NL" sz="2600" dirty="0">
                <a:solidFill>
                  <a:srgbClr val="FFFFFF"/>
                </a:solidFill>
              </a:rPr>
              <a:t>Zorgcoördinator</a:t>
            </a:r>
          </a:p>
          <a:p>
            <a:pPr>
              <a:buClr>
                <a:schemeClr val="bg1"/>
              </a:buClr>
            </a:pPr>
            <a:r>
              <a:rPr lang="nl-NL" sz="2600" dirty="0">
                <a:solidFill>
                  <a:srgbClr val="FFFFFF"/>
                </a:solidFill>
              </a:rPr>
              <a:t>Alternatieven</a:t>
            </a:r>
          </a:p>
          <a:p>
            <a:pPr>
              <a:buClr>
                <a:schemeClr val="bg1"/>
              </a:buClr>
            </a:pPr>
            <a:r>
              <a:rPr lang="nl-NL" sz="2600" dirty="0">
                <a:solidFill>
                  <a:srgbClr val="FFFFFF"/>
                </a:solidFill>
              </a:rPr>
              <a:t>Signaleren en Wachten Verscherpt toezicht van de regio </a:t>
            </a:r>
            <a:r>
              <a:rPr lang="nl-NL" sz="2600" dirty="0" err="1">
                <a:solidFill>
                  <a:srgbClr val="FFFFFF"/>
                </a:solidFill>
              </a:rPr>
              <a:t>Zuid-West</a:t>
            </a:r>
            <a:r>
              <a:rPr lang="nl-NL" sz="2600" dirty="0">
                <a:solidFill>
                  <a:srgbClr val="FFFFFF"/>
                </a:solidFill>
              </a:rPr>
              <a:t> juli 2021- dec 2021 tijdig passende hulp</a:t>
            </a:r>
          </a:p>
          <a:p>
            <a:pPr marL="0" indent="0">
              <a:buNone/>
            </a:pPr>
            <a:endParaRPr lang="nl-NL" sz="2600" dirty="0">
              <a:solidFill>
                <a:srgbClr val="FFFFFF"/>
              </a:solidFill>
            </a:endParaRPr>
          </a:p>
          <a:p>
            <a:pPr marL="0" indent="0">
              <a:buNone/>
            </a:pPr>
            <a:r>
              <a:rPr lang="nl-NL" sz="2600" dirty="0">
                <a:solidFill>
                  <a:srgbClr val="FFFFFF"/>
                </a:solidFill>
              </a:rPr>
              <a:t>In HL betreft het sinds begin 2021 77 meldingen, waarvan momenteel nog 6 open staan. </a:t>
            </a:r>
          </a:p>
          <a:p>
            <a:pPr marL="0" indent="0">
              <a:buNone/>
            </a:pPr>
            <a:endParaRPr lang="nl-NL" sz="2600" dirty="0">
              <a:solidFill>
                <a:srgbClr val="FFFFFF"/>
              </a:solidFill>
            </a:endParaRPr>
          </a:p>
          <a:p>
            <a:pPr marL="0" indent="0">
              <a:buNone/>
            </a:pPr>
            <a:r>
              <a:rPr lang="nl-NL" sz="1700" dirty="0">
                <a:solidFill>
                  <a:srgbClr val="FFFFFF"/>
                </a:solidFill>
              </a:rPr>
              <a:t>Bron: </a:t>
            </a:r>
          </a:p>
          <a:p>
            <a:pPr marL="0" indent="0">
              <a:buNone/>
            </a:pPr>
            <a:r>
              <a:rPr lang="nl-NL" sz="1700" dirty="0">
                <a:solidFill>
                  <a:schemeClr val="tx1"/>
                </a:solidFill>
                <a:hlinkClick r:id="rId4">
                  <a:extLst>
                    <a:ext uri="{A12FA001-AC4F-418D-AE19-62706E023703}">
                      <ahyp:hlinkClr xmlns:ahyp="http://schemas.microsoft.com/office/drawing/2018/hyperlinkcolor" val="tx"/>
                    </a:ext>
                  </a:extLst>
                </a:hlinkClick>
              </a:rPr>
              <a:t>Regiorapport Kwetsbare kinderen Onvoldoende Beschermd, regio </a:t>
            </a:r>
            <a:r>
              <a:rPr lang="nl-NL" sz="1700" dirty="0" err="1">
                <a:solidFill>
                  <a:schemeClr val="tx1"/>
                </a:solidFill>
                <a:hlinkClick r:id="rId4">
                  <a:extLst>
                    <a:ext uri="{A12FA001-AC4F-418D-AE19-62706E023703}">
                      <ahyp:hlinkClr xmlns:ahyp="http://schemas.microsoft.com/office/drawing/2018/hyperlinkcolor" val="tx"/>
                    </a:ext>
                  </a:extLst>
                </a:hlinkClick>
              </a:rPr>
              <a:t>Zuid-West</a:t>
            </a:r>
            <a:r>
              <a:rPr lang="nl-NL" sz="1700" dirty="0">
                <a:solidFill>
                  <a:schemeClr val="tx1"/>
                </a:solidFill>
                <a:hlinkClick r:id="rId4">
                  <a:extLst>
                    <a:ext uri="{A12FA001-AC4F-418D-AE19-62706E023703}">
                      <ahyp:hlinkClr xmlns:ahyp="http://schemas.microsoft.com/office/drawing/2018/hyperlinkcolor" val="tx"/>
                    </a:ext>
                  </a:extLst>
                </a:hlinkClick>
              </a:rPr>
              <a:t> (Juli 2021 IGJ)</a:t>
            </a:r>
            <a:endParaRPr lang="nl-NL" sz="1700" dirty="0">
              <a:solidFill>
                <a:schemeClr val="tx1"/>
              </a:solidFill>
            </a:endParaRPr>
          </a:p>
          <a:p>
            <a:pPr marL="0" indent="0">
              <a:buNone/>
            </a:pPr>
            <a:r>
              <a:rPr lang="nl-NL" sz="1700" dirty="0">
                <a:solidFill>
                  <a:schemeClr val="tx1"/>
                </a:solidFill>
                <a:hlinkClick r:id="rId5">
                  <a:extLst>
                    <a:ext uri="{A12FA001-AC4F-418D-AE19-62706E023703}">
                      <ahyp:hlinkClr xmlns:ahyp="http://schemas.microsoft.com/office/drawing/2018/hyperlinkcolor" val="tx"/>
                    </a:ext>
                  </a:extLst>
                </a:hlinkClick>
              </a:rPr>
              <a:t>Regiorapport Verscherpt toezicht kwetsbare kinderen onvoldoende beschermd  (Feb 2022 IGJ) </a:t>
            </a:r>
            <a:endParaRPr lang="nl-NL" sz="1700" dirty="0">
              <a:solidFill>
                <a:schemeClr val="tx1"/>
              </a:solidFill>
            </a:endParaRPr>
          </a:p>
        </p:txBody>
      </p:sp>
      <p:pic>
        <p:nvPicPr>
          <p:cNvPr id="5" name="Afbeelding 4">
            <a:extLst>
              <a:ext uri="{FF2B5EF4-FFF2-40B4-BE49-F238E27FC236}">
                <a16:creationId xmlns:a16="http://schemas.microsoft.com/office/drawing/2014/main" id="{104721C5-B031-488A-9C0A-A3BA488857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52944" y="2130215"/>
            <a:ext cx="3778286" cy="2588125"/>
          </a:xfrm>
          <a:prstGeom prst="rect">
            <a:avLst/>
          </a:prstGeom>
        </p:spPr>
      </p:pic>
      <p:sp>
        <p:nvSpPr>
          <p:cNvPr id="18" name="Rectangle 13">
            <a:extLst>
              <a:ext uri="{FF2B5EF4-FFF2-40B4-BE49-F238E27FC236}">
                <a16:creationId xmlns:a16="http://schemas.microsoft.com/office/drawing/2014/main" id="{E79D076F-656A-4CD9-83AD-AF8F4B28C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944989"/>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EE9F5D7F-1BBC-4096-ADA7-AA9C9E4D28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6D370DD-716B-4528-B475-331F84CEA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9514" y="758953"/>
            <a:ext cx="7052486"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a:extLst>
              <a:ext uri="{FF2B5EF4-FFF2-40B4-BE49-F238E27FC236}">
                <a16:creationId xmlns:a16="http://schemas.microsoft.com/office/drawing/2014/main" id="{E79D076F-656A-4CD9-83AD-AF8F4B28C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2"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Afbeelding 6">
            <a:extLst>
              <a:ext uri="{FF2B5EF4-FFF2-40B4-BE49-F238E27FC236}">
                <a16:creationId xmlns:a16="http://schemas.microsoft.com/office/drawing/2014/main" id="{0034D384-C30A-4E5A-BA26-71B503240DAD}"/>
              </a:ext>
            </a:extLst>
          </p:cNvPr>
          <p:cNvPicPr>
            <a:picLocks noChangeAspect="1"/>
          </p:cNvPicPr>
          <p:nvPr/>
        </p:nvPicPr>
        <p:blipFill>
          <a:blip r:embed="rId3"/>
          <a:stretch>
            <a:fillRect/>
          </a:stretch>
        </p:blipFill>
        <p:spPr>
          <a:xfrm>
            <a:off x="860771" y="1079717"/>
            <a:ext cx="3778286" cy="4689121"/>
          </a:xfrm>
          <a:prstGeom prst="rect">
            <a:avLst/>
          </a:prstGeom>
        </p:spPr>
      </p:pic>
      <p:sp>
        <p:nvSpPr>
          <p:cNvPr id="12" name="Tijdelijke aanduiding voor inhoud 11">
            <a:extLst>
              <a:ext uri="{FF2B5EF4-FFF2-40B4-BE49-F238E27FC236}">
                <a16:creationId xmlns:a16="http://schemas.microsoft.com/office/drawing/2014/main" id="{D6DBEAAD-FB3B-453D-B01F-A3B481DC624B}"/>
              </a:ext>
            </a:extLst>
          </p:cNvPr>
          <p:cNvSpPr>
            <a:spLocks noGrp="1"/>
          </p:cNvSpPr>
          <p:nvPr>
            <p:ph idx="1"/>
          </p:nvPr>
        </p:nvSpPr>
        <p:spPr>
          <a:xfrm>
            <a:off x="5451644" y="996287"/>
            <a:ext cx="6451109" cy="4788694"/>
          </a:xfrm>
        </p:spPr>
        <p:txBody>
          <a:bodyPr anchor="t">
            <a:normAutofit/>
          </a:bodyPr>
          <a:lstStyle/>
          <a:p>
            <a:pPr marL="0" indent="0">
              <a:buClrTx/>
              <a:buNone/>
            </a:pPr>
            <a:r>
              <a:rPr lang="nl-NL" sz="1800" dirty="0">
                <a:solidFill>
                  <a:srgbClr val="FFFFFF"/>
                </a:solidFill>
              </a:rPr>
              <a:t>Gedurende verblijf op de overbruggingsplek wordt perspectief bijgesteld naar 3-milieuvoorziening </a:t>
            </a:r>
          </a:p>
          <a:p>
            <a:pPr marL="0" indent="0">
              <a:buClrTx/>
              <a:buNone/>
            </a:pPr>
            <a:r>
              <a:rPr lang="nl-NL" sz="1800" dirty="0">
                <a:solidFill>
                  <a:srgbClr val="FFFFFF"/>
                </a:solidFill>
              </a:rPr>
              <a:t>Dave verblijft inmiddels geruime tijd op de crisis/overbruggingsgroep  en zijn gedrag is steeds negatiever:</a:t>
            </a:r>
          </a:p>
          <a:p>
            <a:pPr marL="0" indent="0">
              <a:buNone/>
            </a:pPr>
            <a:endParaRPr lang="nl-NL" sz="1800" dirty="0">
              <a:solidFill>
                <a:srgbClr val="FFFFFF"/>
              </a:solidFill>
            </a:endParaRPr>
          </a:p>
          <a:p>
            <a:pPr marL="0" indent="0">
              <a:buNone/>
            </a:pPr>
            <a:r>
              <a:rPr lang="nl-NL" sz="1800" dirty="0">
                <a:solidFill>
                  <a:srgbClr val="FFFFFF"/>
                </a:solidFill>
              </a:rPr>
              <a:t>1e stap schadelijk wachtend -&gt; moeilijk plaatsbaar (entry-exit paradox) </a:t>
            </a:r>
          </a:p>
          <a:p>
            <a:pPr marL="0" indent="0">
              <a:buNone/>
            </a:pPr>
            <a:r>
              <a:rPr lang="nl-NL" sz="1800" dirty="0">
                <a:solidFill>
                  <a:srgbClr val="FFFFFF"/>
                </a:solidFill>
              </a:rPr>
              <a:t>2</a:t>
            </a:r>
            <a:r>
              <a:rPr lang="nl-NL" sz="1800" baseline="30000" dirty="0">
                <a:solidFill>
                  <a:srgbClr val="FFFFFF"/>
                </a:solidFill>
              </a:rPr>
              <a:t>e</a:t>
            </a:r>
            <a:r>
              <a:rPr lang="nl-NL" sz="1800" dirty="0">
                <a:solidFill>
                  <a:srgbClr val="FFFFFF"/>
                </a:solidFill>
              </a:rPr>
              <a:t> stap zorglogistiek</a:t>
            </a:r>
          </a:p>
          <a:p>
            <a:pPr marL="0" indent="0">
              <a:buNone/>
            </a:pPr>
            <a:r>
              <a:rPr lang="nl-NL" sz="1800" dirty="0">
                <a:solidFill>
                  <a:srgbClr val="FFFFFF"/>
                </a:solidFill>
              </a:rPr>
              <a:t>3</a:t>
            </a:r>
            <a:r>
              <a:rPr lang="nl-NL" sz="1800" baseline="30000" dirty="0">
                <a:solidFill>
                  <a:srgbClr val="FFFFFF"/>
                </a:solidFill>
              </a:rPr>
              <a:t>e</a:t>
            </a:r>
            <a:r>
              <a:rPr lang="nl-NL" sz="1800" dirty="0">
                <a:solidFill>
                  <a:srgbClr val="FFFFFF"/>
                </a:solidFill>
              </a:rPr>
              <a:t> stap doorbaak aanpak</a:t>
            </a:r>
          </a:p>
          <a:p>
            <a:pPr marL="0" indent="0">
              <a:buNone/>
            </a:pPr>
            <a:endParaRPr lang="nl-NL" sz="1800" dirty="0">
              <a:solidFill>
                <a:srgbClr val="FFFFFF"/>
              </a:solidFill>
            </a:endParaRPr>
          </a:p>
          <a:p>
            <a:pPr marL="0" indent="0">
              <a:buNone/>
            </a:pPr>
            <a:endParaRPr lang="nl-NL" sz="1800" dirty="0">
              <a:solidFill>
                <a:srgbClr val="FFFFFF"/>
              </a:solidFill>
            </a:endParaRPr>
          </a:p>
          <a:p>
            <a:pPr marL="0" indent="0">
              <a:buNone/>
            </a:pPr>
            <a:endParaRPr lang="nl-NL" sz="1800" dirty="0">
              <a:solidFill>
                <a:srgbClr val="FFFFFF"/>
              </a:solidFill>
            </a:endParaRPr>
          </a:p>
          <a:p>
            <a:pPr marL="0" indent="0">
              <a:buNone/>
            </a:pPr>
            <a:endParaRPr lang="nl-NL" sz="1800" dirty="0">
              <a:solidFill>
                <a:srgbClr val="FFFFFF"/>
              </a:solidFill>
            </a:endParaRPr>
          </a:p>
        </p:txBody>
      </p:sp>
    </p:spTree>
    <p:extLst>
      <p:ext uri="{BB962C8B-B14F-4D97-AF65-F5344CB8AC3E}">
        <p14:creationId xmlns:p14="http://schemas.microsoft.com/office/powerpoint/2010/main" val="240023005"/>
      </p:ext>
    </p:extLst>
  </p:cSld>
  <p:clrMapOvr>
    <a:masterClrMapping/>
  </p:clrMapOvr>
</p:sld>
</file>

<file path=ppt/theme/theme1.xml><?xml version="1.0" encoding="utf-8"?>
<a:theme xmlns:a="http://schemas.openxmlformats.org/drawingml/2006/main" name="Frame">
  <a:themeElements>
    <a:clrScheme name="Blauwgro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C99E72A2DA2924C963447528F793A06" ma:contentTypeVersion="10" ma:contentTypeDescription="Create a new document." ma:contentTypeScope="" ma:versionID="149031ffac1c99f7772379a45c6b11d0">
  <xsd:schema xmlns:xsd="http://www.w3.org/2001/XMLSchema" xmlns:xs="http://www.w3.org/2001/XMLSchema" xmlns:p="http://schemas.microsoft.com/office/2006/metadata/properties" xmlns:ns3="0214572b-6902-4f37-aa0c-efade4371b9f" xmlns:ns4="b55c0680-ae6c-4134-b187-1ee914690d23" targetNamespace="http://schemas.microsoft.com/office/2006/metadata/properties" ma:root="true" ma:fieldsID="65f712b18c0d42004d6aee3c4a509d5e" ns3:_="" ns4:_="">
    <xsd:import namespace="0214572b-6902-4f37-aa0c-efade4371b9f"/>
    <xsd:import namespace="b55c0680-ae6c-4134-b187-1ee914690d23"/>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OCR" minOccurs="0"/>
                <xsd:element ref="ns4: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14572b-6902-4f37-aa0c-efade4371b9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55c0680-ae6c-4134-b187-1ee914690d23"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FBF66A4-BB8C-4618-A96E-6529CED360FB}">
  <ds:schemaRefs>
    <ds:schemaRef ds:uri="http://schemas.microsoft.com/sharepoint/v3/contenttype/forms"/>
  </ds:schemaRefs>
</ds:datastoreItem>
</file>

<file path=customXml/itemProps2.xml><?xml version="1.0" encoding="utf-8"?>
<ds:datastoreItem xmlns:ds="http://schemas.openxmlformats.org/officeDocument/2006/customXml" ds:itemID="{11560769-42B7-45FB-9634-80E28664ACB5}">
  <ds:schemaRefs>
    <ds:schemaRef ds:uri="0214572b-6902-4f37-aa0c-efade4371b9f"/>
    <ds:schemaRef ds:uri="b55c0680-ae6c-4134-b187-1ee914690d2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1E6E4F1-8C7D-41C9-A33B-2FD3074076F0}">
  <ds:schemaRefs>
    <ds:schemaRef ds:uri="0214572b-6902-4f37-aa0c-efade4371b9f"/>
    <ds:schemaRef ds:uri="b55c0680-ae6c-4134-b187-1ee914690d2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TM03457475[[fn=Frame]]</Template>
  <TotalTime>329</TotalTime>
  <Words>1500</Words>
  <Application>Microsoft Office PowerPoint</Application>
  <PresentationFormat>Breedbeeld</PresentationFormat>
  <Paragraphs>149</Paragraphs>
  <Slides>22</Slides>
  <Notes>9</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22</vt:i4>
      </vt:variant>
    </vt:vector>
  </HeadingPairs>
  <TitlesOfParts>
    <vt:vector size="28" baseType="lpstr">
      <vt:lpstr>Calibri</vt:lpstr>
      <vt:lpstr>Corbel</vt:lpstr>
      <vt:lpstr>Roboto</vt:lpstr>
      <vt:lpstr>Wingdings</vt:lpstr>
      <vt:lpstr>Wingdings 2</vt:lpstr>
      <vt:lpstr>Frame</vt:lpstr>
      <vt:lpstr>PowerPoint-presentatie</vt:lpstr>
      <vt:lpstr>Wachten op een doorbraak</vt:lpstr>
      <vt:lpstr>Dave</vt:lpstr>
      <vt:lpstr>PowerPoint-presentatie</vt:lpstr>
      <vt:lpstr>Schadelijk Wachten  </vt:lpstr>
      <vt:lpstr>PowerPoint-presentatie</vt:lpstr>
      <vt:lpstr>Wat zijn overeenkomsten en verschillen? </vt:lpstr>
      <vt:lpstr>Doorbraak aanpak</vt:lpstr>
      <vt:lpstr>PowerPoint-presentatie</vt:lpstr>
      <vt:lpstr>PowerPoint-presentatie</vt:lpstr>
      <vt:lpstr>PowerPoint-presentatie</vt:lpstr>
      <vt:lpstr>PowerPoint-presentatie</vt:lpstr>
      <vt:lpstr>Wat was helpend?     Wat was belemmerend? </vt:lpstr>
      <vt:lpstr>Filmpje</vt:lpstr>
      <vt:lpstr>Wat hebben we geleerd? </vt:lpstr>
      <vt:lpstr>Dweilen met de kraan open?</vt:lpstr>
      <vt:lpstr>Ouders en jeugdige</vt:lpstr>
      <vt:lpstr>Verwijzer</vt:lpstr>
      <vt:lpstr>Zorgaanbieder</vt:lpstr>
      <vt:lpstr>Regio/gemeente</vt:lpstr>
      <vt:lpstr>Aanbevelingen</vt:lpstr>
      <vt:lpstr>We wachten op een doorbraak!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Wachten op een plek…. Wat nu?</dc:title>
  <dc:creator>Tanja Mook</dc:creator>
  <cp:lastModifiedBy>Curtis de Roo</cp:lastModifiedBy>
  <cp:revision>12</cp:revision>
  <dcterms:created xsi:type="dcterms:W3CDTF">2021-11-09T13:10:46Z</dcterms:created>
  <dcterms:modified xsi:type="dcterms:W3CDTF">2022-04-07T13:43:49Z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0x0101007C99E72A2DA2924C963447528F793A06</vt:lpwstr>
  </property>
</Properties>
</file>