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5"/>
  </p:notesMasterIdLst>
  <p:sldIdLst>
    <p:sldId id="260" r:id="rId2"/>
    <p:sldId id="276" r:id="rId3"/>
    <p:sldId id="277" r:id="rId4"/>
    <p:sldId id="296" r:id="rId5"/>
    <p:sldId id="302" r:id="rId6"/>
    <p:sldId id="288" r:id="rId7"/>
    <p:sldId id="303" r:id="rId8"/>
    <p:sldId id="304" r:id="rId9"/>
    <p:sldId id="305" r:id="rId10"/>
    <p:sldId id="307" r:id="rId11"/>
    <p:sldId id="308" r:id="rId12"/>
    <p:sldId id="306" r:id="rId13"/>
    <p:sldId id="311" r:id="rId14"/>
    <p:sldId id="310" r:id="rId15"/>
    <p:sldId id="312" r:id="rId16"/>
    <p:sldId id="313" r:id="rId17"/>
    <p:sldId id="314" r:id="rId18"/>
    <p:sldId id="315" r:id="rId19"/>
    <p:sldId id="318" r:id="rId20"/>
    <p:sldId id="316" r:id="rId21"/>
    <p:sldId id="317" r:id="rId22"/>
    <p:sldId id="287" r:id="rId23"/>
    <p:sldId id="285" r:id="rId24"/>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485A"/>
    <a:srgbClr val="B2D5E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150"/>
    <p:restoredTop sz="77687" autoAdjust="0"/>
  </p:normalViewPr>
  <p:slideViewPr>
    <p:cSldViewPr snapToGrid="0">
      <p:cViewPr varScale="1">
        <p:scale>
          <a:sx n="49" d="100"/>
          <a:sy n="49" d="100"/>
        </p:scale>
        <p:origin x="1600" y="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68233D-86D5-4F19-8DFF-EB20217927D5}" type="datetimeFigureOut">
              <a:rPr lang="nl-NL" smtClean="0"/>
              <a:t>23-10-2023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705551-A371-4D65-A70A-21B4EEC4480C}" type="slidenum">
              <a:rPr lang="nl-NL" smtClean="0"/>
              <a:t>‹nr.›</a:t>
            </a:fld>
            <a:endParaRPr lang="nl-NL"/>
          </a:p>
        </p:txBody>
      </p:sp>
    </p:spTree>
    <p:extLst>
      <p:ext uri="{BB962C8B-B14F-4D97-AF65-F5344CB8AC3E}">
        <p14:creationId xmlns:p14="http://schemas.microsoft.com/office/powerpoint/2010/main" val="1608137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Benoemen welke beroepsgroepen aan tafel</a:t>
            </a:r>
          </a:p>
          <a:p>
            <a:r>
              <a:rPr lang="nl-NL" dirty="0"/>
              <a:t>Handen omhoog</a:t>
            </a:r>
          </a:p>
          <a:p>
            <a:endParaRPr lang="nl-NL" dirty="0"/>
          </a:p>
          <a:p>
            <a:r>
              <a:rPr lang="nl-NL" dirty="0"/>
              <a:t>- beleid</a:t>
            </a:r>
          </a:p>
          <a:p>
            <a:r>
              <a:rPr lang="nl-NL"/>
              <a:t>- uit</a:t>
            </a:r>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1</a:t>
            </a:fld>
            <a:endParaRPr lang="nl-NL"/>
          </a:p>
        </p:txBody>
      </p:sp>
    </p:spTree>
    <p:extLst>
      <p:ext uri="{BB962C8B-B14F-4D97-AF65-F5344CB8AC3E}">
        <p14:creationId xmlns:p14="http://schemas.microsoft.com/office/powerpoint/2010/main" val="287582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Cora</a:t>
            </a:r>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10</a:t>
            </a:fld>
            <a:endParaRPr lang="nl-NL"/>
          </a:p>
        </p:txBody>
      </p:sp>
    </p:spTree>
    <p:extLst>
      <p:ext uri="{BB962C8B-B14F-4D97-AF65-F5344CB8AC3E}">
        <p14:creationId xmlns:p14="http://schemas.microsoft.com/office/powerpoint/2010/main" val="1755245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lnSpc>
                <a:spcPct val="90000"/>
              </a:lnSpc>
              <a:buNone/>
            </a:pPr>
            <a:r>
              <a:rPr lang="nl-NL" sz="1200" dirty="0">
                <a:solidFill>
                  <a:srgbClr val="FF0000"/>
                </a:solidFill>
              </a:rPr>
              <a:t>Cora</a:t>
            </a:r>
          </a:p>
          <a:p>
            <a:pPr marL="0" indent="0">
              <a:lnSpc>
                <a:spcPct val="90000"/>
              </a:lnSpc>
              <a:buNone/>
            </a:pPr>
            <a:endParaRPr lang="nl-NL" sz="1200" dirty="0">
              <a:solidFill>
                <a:srgbClr val="FF0000"/>
              </a:solidFill>
            </a:endParaRPr>
          </a:p>
          <a:p>
            <a:pPr marL="0" indent="0">
              <a:lnSpc>
                <a:spcPct val="90000"/>
              </a:lnSpc>
              <a:buNone/>
            </a:pPr>
            <a:r>
              <a:rPr lang="nl-NL" sz="1200" dirty="0" err="1">
                <a:solidFill>
                  <a:srgbClr val="FF0000"/>
                </a:solidFill>
              </a:rPr>
              <a:t>Hv-ings</a:t>
            </a:r>
            <a:r>
              <a:rPr lang="nl-NL" sz="1200" dirty="0">
                <a:solidFill>
                  <a:srgbClr val="FF0000"/>
                </a:solidFill>
              </a:rPr>
              <a:t> trajecten: vrijwillig meerdere keren VT,, </a:t>
            </a:r>
            <a:r>
              <a:rPr lang="nl-NL" sz="1200" dirty="0" err="1">
                <a:solidFill>
                  <a:srgbClr val="FF0000"/>
                </a:solidFill>
              </a:rPr>
              <a:t>RvdK</a:t>
            </a:r>
            <a:endParaRPr lang="nl-NL" sz="1200" dirty="0">
              <a:solidFill>
                <a:srgbClr val="FF0000"/>
              </a:solidFill>
            </a:endParaRPr>
          </a:p>
          <a:p>
            <a:pPr marL="0" indent="0">
              <a:lnSpc>
                <a:spcPct val="90000"/>
              </a:lnSpc>
              <a:buNone/>
            </a:pPr>
            <a:r>
              <a:rPr lang="nl-NL" sz="1200" dirty="0">
                <a:solidFill>
                  <a:srgbClr val="FF0000"/>
                </a:solidFill>
              </a:rPr>
              <a:t>Eigen hulpvraag: steviger in schoenen staan om tegenwicht te kunnen bieden (slachtofferrol) </a:t>
            </a:r>
            <a:r>
              <a:rPr lang="nl-NL" sz="1200" dirty="0">
                <a:solidFill>
                  <a:srgbClr val="FF0000"/>
                </a:solidFill>
                <a:sym typeface="Wingdings" panose="05000000000000000000" pitchFamily="2" charset="2"/>
              </a:rPr>
              <a:t> achtergrond info</a:t>
            </a:r>
            <a:endParaRPr lang="nl-NL" sz="1200" dirty="0">
              <a:solidFill>
                <a:srgbClr val="FF0000"/>
              </a:solidFill>
            </a:endParaRPr>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11</a:t>
            </a:fld>
            <a:endParaRPr lang="nl-NL"/>
          </a:p>
        </p:txBody>
      </p:sp>
    </p:spTree>
    <p:extLst>
      <p:ext uri="{BB962C8B-B14F-4D97-AF65-F5344CB8AC3E}">
        <p14:creationId xmlns:p14="http://schemas.microsoft.com/office/powerpoint/2010/main" val="129568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nl-NL" sz="120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FF0000"/>
                </a:solidFill>
              </a:rPr>
              <a:t>Wat is communicatie probleem tussen ouders?</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solidFill>
                  <a:srgbClr val="FF0000"/>
                </a:solidFill>
              </a:rPr>
              <a:t>Wat is terechte onveiligheid van het kind?</a:t>
            </a:r>
          </a:p>
          <a:p>
            <a:endParaRPr lang="nl-NL"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12</a:t>
            </a:fld>
            <a:endParaRPr lang="nl-NL"/>
          </a:p>
        </p:txBody>
      </p:sp>
    </p:spTree>
    <p:extLst>
      <p:ext uri="{BB962C8B-B14F-4D97-AF65-F5344CB8AC3E}">
        <p14:creationId xmlns:p14="http://schemas.microsoft.com/office/powerpoint/2010/main" val="3269759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Weten jullie nog… vanuit deze bril kijken.</a:t>
            </a:r>
          </a:p>
          <a:p>
            <a:endParaRPr lang="nl-NL" dirty="0"/>
          </a:p>
          <a:p>
            <a:r>
              <a:rPr lang="nl-NL" dirty="0"/>
              <a:t>Is er sprake van een visie?</a:t>
            </a:r>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13</a:t>
            </a:fld>
            <a:endParaRPr lang="nl-NL"/>
          </a:p>
        </p:txBody>
      </p:sp>
    </p:spTree>
    <p:extLst>
      <p:ext uri="{BB962C8B-B14F-4D97-AF65-F5344CB8AC3E}">
        <p14:creationId xmlns:p14="http://schemas.microsoft.com/office/powerpoint/2010/main" val="23226177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en-US" dirty="0"/>
              <a:t>Los van </a:t>
            </a:r>
            <a:r>
              <a:rPr lang="en-US" dirty="0" err="1"/>
              <a:t>elkaar</a:t>
            </a:r>
            <a:r>
              <a:rPr lang="en-US" dirty="0"/>
              <a:t> </a:t>
            </a:r>
            <a:r>
              <a:rPr lang="en-US" dirty="0" err="1"/>
              <a:t>nagenoeg</a:t>
            </a:r>
            <a:r>
              <a:rPr lang="en-US" dirty="0"/>
              <a:t> </a:t>
            </a:r>
            <a:r>
              <a:rPr lang="en-US" dirty="0" err="1"/>
              <a:t>zelfde</a:t>
            </a:r>
            <a:r>
              <a:rPr lang="en-US" dirty="0"/>
              <a:t> </a:t>
            </a:r>
            <a:r>
              <a:rPr lang="en-US" dirty="0" err="1"/>
              <a:t>visie</a:t>
            </a:r>
            <a:r>
              <a:rPr lang="en-US" dirty="0"/>
              <a:t> op </a:t>
            </a:r>
            <a:r>
              <a:rPr lang="en-US" dirty="0" err="1"/>
              <a:t>ouderschap</a:t>
            </a:r>
            <a:r>
              <a:rPr lang="en-US" dirty="0"/>
              <a:t>.</a:t>
            </a:r>
          </a:p>
          <a:p>
            <a:pPr marL="0" indent="0">
              <a:buNone/>
            </a:pPr>
            <a:r>
              <a:rPr lang="en-US" dirty="0" err="1"/>
              <a:t>Samen</a:t>
            </a:r>
            <a:r>
              <a:rPr lang="en-US" dirty="0"/>
              <a:t> vast </a:t>
            </a:r>
            <a:r>
              <a:rPr lang="en-US" dirty="0" err="1"/>
              <a:t>gesteld</a:t>
            </a:r>
            <a:endParaRPr lang="en-US" dirty="0"/>
          </a:p>
          <a:p>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14</a:t>
            </a:fld>
            <a:endParaRPr lang="nl-NL"/>
          </a:p>
        </p:txBody>
      </p:sp>
    </p:spTree>
    <p:extLst>
      <p:ext uri="{BB962C8B-B14F-4D97-AF65-F5344CB8AC3E}">
        <p14:creationId xmlns:p14="http://schemas.microsoft.com/office/powerpoint/2010/main" val="4103233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None/>
            </a:pPr>
            <a:r>
              <a:rPr lang="nl-NL" dirty="0">
                <a:solidFill>
                  <a:srgbClr val="FF0000"/>
                </a:solidFill>
              </a:rPr>
              <a:t>Valt op </a:t>
            </a:r>
            <a:r>
              <a:rPr lang="nl-NL" dirty="0" err="1">
                <a:solidFill>
                  <a:srgbClr val="FF0000"/>
                </a:solidFill>
              </a:rPr>
              <a:t>mdr</a:t>
            </a:r>
            <a:r>
              <a:rPr lang="nl-NL" dirty="0">
                <a:solidFill>
                  <a:srgbClr val="FF0000"/>
                </a:solidFill>
              </a:rPr>
              <a:t> verbreekt samenwerking steeds, met </a:t>
            </a:r>
            <a:r>
              <a:rPr lang="nl-NL" dirty="0" err="1">
                <a:solidFill>
                  <a:srgbClr val="FF0000"/>
                </a:solidFill>
              </a:rPr>
              <a:t>vdr</a:t>
            </a:r>
            <a:r>
              <a:rPr lang="nl-NL" dirty="0">
                <a:solidFill>
                  <a:srgbClr val="FF0000"/>
                </a:solidFill>
              </a:rPr>
              <a:t> en </a:t>
            </a:r>
            <a:r>
              <a:rPr lang="nl-NL" dirty="0" err="1">
                <a:solidFill>
                  <a:srgbClr val="FF0000"/>
                </a:solidFill>
              </a:rPr>
              <a:t>hulpv</a:t>
            </a:r>
            <a:r>
              <a:rPr lang="nl-NL" dirty="0">
                <a:solidFill>
                  <a:srgbClr val="FF0000"/>
                </a:solidFill>
              </a:rPr>
              <a:t>. </a:t>
            </a:r>
          </a:p>
          <a:p>
            <a:pPr marL="0" indent="0">
              <a:buNone/>
            </a:pPr>
            <a:r>
              <a:rPr lang="nl-NL" dirty="0">
                <a:solidFill>
                  <a:srgbClr val="FF0000"/>
                </a:solidFill>
              </a:rPr>
              <a:t>Geen vertrouwen… maar niet in zichzelf = basis. Leunt op ouders hypothese ook niet op zichzelf. In relatie op </a:t>
            </a:r>
            <a:r>
              <a:rPr lang="nl-NL" dirty="0" err="1">
                <a:solidFill>
                  <a:srgbClr val="FF0000"/>
                </a:solidFill>
              </a:rPr>
              <a:t>vdr</a:t>
            </a:r>
            <a:r>
              <a:rPr lang="nl-NL" dirty="0">
                <a:solidFill>
                  <a:srgbClr val="FF0000"/>
                </a:solidFill>
              </a:rPr>
              <a:t> geleund.</a:t>
            </a:r>
          </a:p>
          <a:p>
            <a:pPr marL="0" indent="0">
              <a:buNone/>
            </a:pPr>
            <a:endParaRPr lang="nl-NL" dirty="0">
              <a:solidFill>
                <a:srgbClr val="FF0000"/>
              </a:solidFill>
            </a:endParaRPr>
          </a:p>
          <a:p>
            <a:pPr marL="0" indent="0">
              <a:buNone/>
            </a:pPr>
            <a:r>
              <a:rPr lang="nl-NL" dirty="0">
                <a:solidFill>
                  <a:srgbClr val="FF0000"/>
                </a:solidFill>
              </a:rPr>
              <a:t>Gevolgen trajecten</a:t>
            </a:r>
            <a:endParaRPr lang="en-US" dirty="0">
              <a:solidFill>
                <a:srgbClr val="FF0000"/>
              </a:solidFill>
            </a:endParaRPr>
          </a:p>
          <a:p>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15</a:t>
            </a:fld>
            <a:endParaRPr lang="nl-NL"/>
          </a:p>
        </p:txBody>
      </p:sp>
    </p:spTree>
    <p:extLst>
      <p:ext uri="{BB962C8B-B14F-4D97-AF65-F5344CB8AC3E}">
        <p14:creationId xmlns:p14="http://schemas.microsoft.com/office/powerpoint/2010/main" val="2953734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Elk traject begint opnieuw.</a:t>
            </a:r>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16</a:t>
            </a:fld>
            <a:endParaRPr lang="nl-NL"/>
          </a:p>
        </p:txBody>
      </p:sp>
    </p:spTree>
    <p:extLst>
      <p:ext uri="{BB962C8B-B14F-4D97-AF65-F5344CB8AC3E}">
        <p14:creationId xmlns:p14="http://schemas.microsoft.com/office/powerpoint/2010/main" val="16772948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Hoe </a:t>
            </a:r>
            <a:r>
              <a:rPr lang="en-US" dirty="0" err="1">
                <a:solidFill>
                  <a:srgbClr val="FF0000"/>
                </a:solidFill>
              </a:rPr>
              <a:t>ouders</a:t>
            </a:r>
            <a:r>
              <a:rPr lang="en-US" dirty="0">
                <a:solidFill>
                  <a:srgbClr val="FF0000"/>
                </a:solidFill>
              </a:rPr>
              <a:t> </a:t>
            </a:r>
            <a:r>
              <a:rPr lang="en-US" dirty="0" err="1">
                <a:solidFill>
                  <a:srgbClr val="FF0000"/>
                </a:solidFill>
              </a:rPr>
              <a:t>motiveren</a:t>
            </a:r>
            <a:r>
              <a:rPr lang="en-US" dirty="0">
                <a:solidFill>
                  <a:srgbClr val="FF0000"/>
                </a:solidFill>
              </a:rPr>
              <a:t> </a:t>
            </a:r>
            <a:r>
              <a:rPr lang="en-US" dirty="0" err="1">
                <a:solidFill>
                  <a:srgbClr val="FF0000"/>
                </a:solidFill>
              </a:rPr>
              <a:t>dat</a:t>
            </a:r>
            <a:r>
              <a:rPr lang="en-US" dirty="0">
                <a:solidFill>
                  <a:srgbClr val="FF0000"/>
                </a:solidFill>
              </a:rPr>
              <a:t> je </a:t>
            </a:r>
            <a:r>
              <a:rPr lang="en-US" dirty="0" err="1">
                <a:solidFill>
                  <a:srgbClr val="FF0000"/>
                </a:solidFill>
              </a:rPr>
              <a:t>verder</a:t>
            </a:r>
            <a:r>
              <a:rPr lang="en-US" dirty="0">
                <a:solidFill>
                  <a:srgbClr val="FF0000"/>
                </a:solidFill>
              </a:rPr>
              <a:t> </a:t>
            </a:r>
            <a:r>
              <a:rPr lang="en-US" dirty="0" err="1">
                <a:solidFill>
                  <a:srgbClr val="FF0000"/>
                </a:solidFill>
              </a:rPr>
              <a:t>kan</a:t>
            </a:r>
            <a:r>
              <a:rPr lang="en-US" dirty="0">
                <a:solidFill>
                  <a:srgbClr val="FF0000"/>
                </a:solidFill>
              </a:rPr>
              <a:t>… </a:t>
            </a:r>
            <a:r>
              <a:rPr lang="en-US" dirty="0" err="1">
                <a:solidFill>
                  <a:srgbClr val="FF0000"/>
                </a:solidFill>
              </a:rPr>
              <a:t>mdr</a:t>
            </a:r>
            <a:r>
              <a:rPr lang="en-US" dirty="0">
                <a:solidFill>
                  <a:srgbClr val="FF0000"/>
                </a:solidFill>
              </a:rPr>
              <a:t> is </a:t>
            </a:r>
            <a:r>
              <a:rPr lang="en-US" dirty="0" err="1">
                <a:solidFill>
                  <a:srgbClr val="FF0000"/>
                </a:solidFill>
              </a:rPr>
              <a:t>lastigst</a:t>
            </a:r>
            <a:r>
              <a:rPr lang="en-US" dirty="0">
                <a:solidFill>
                  <a:srgbClr val="FF0000"/>
                </a:solidFill>
              </a:rPr>
              <a:t> (patroon in </a:t>
            </a:r>
            <a:r>
              <a:rPr lang="en-US" dirty="0" err="1">
                <a:solidFill>
                  <a:srgbClr val="FF0000"/>
                </a:solidFill>
              </a:rPr>
              <a:t>beeld</a:t>
            </a:r>
            <a:r>
              <a:rPr lang="en-US" dirty="0">
                <a:solidFill>
                  <a:srgbClr val="FF0000"/>
                </a:solidFill>
              </a:rPr>
              <a:t> – 4 </a:t>
            </a:r>
            <a:r>
              <a:rPr lang="en-US" dirty="0" err="1">
                <a:solidFill>
                  <a:srgbClr val="FF0000"/>
                </a:solidFill>
              </a:rPr>
              <a:t>elementen</a:t>
            </a:r>
            <a:r>
              <a:rPr lang="en-US" dirty="0">
                <a:solidFill>
                  <a:srgbClr val="FF0000"/>
                </a:solidFill>
              </a:rPr>
              <a:t> </a:t>
            </a:r>
            <a:r>
              <a:rPr lang="en-US" dirty="0" err="1">
                <a:solidFill>
                  <a:srgbClr val="FF0000"/>
                </a:solidFill>
              </a:rPr>
              <a:t>DSnS</a:t>
            </a:r>
            <a:r>
              <a:rPr lang="en-US" dirty="0">
                <a:solidFill>
                  <a:srgbClr val="FF0000"/>
                </a:solidFill>
              </a:rPr>
              <a:t>). </a:t>
            </a:r>
            <a:r>
              <a:rPr lang="en-US" dirty="0" err="1">
                <a:solidFill>
                  <a:srgbClr val="FF0000"/>
                </a:solidFill>
              </a:rPr>
              <a:t>Vdr</a:t>
            </a:r>
            <a:r>
              <a:rPr lang="en-US" dirty="0">
                <a:solidFill>
                  <a:srgbClr val="FF0000"/>
                </a:solidFill>
              </a:rPr>
              <a:t> </a:t>
            </a:r>
            <a:r>
              <a:rPr lang="en-US" dirty="0" err="1">
                <a:solidFill>
                  <a:srgbClr val="FF0000"/>
                </a:solidFill>
              </a:rPr>
              <a:t>wel</a:t>
            </a:r>
            <a:r>
              <a:rPr lang="en-US" dirty="0">
                <a:solidFill>
                  <a:srgbClr val="FF0000"/>
                </a:solidFill>
              </a:rPr>
              <a:t> </a:t>
            </a:r>
            <a:r>
              <a:rPr lang="en-US" dirty="0" err="1">
                <a:solidFill>
                  <a:srgbClr val="FF0000"/>
                </a:solidFill>
              </a:rPr>
              <a:t>nodig</a:t>
            </a:r>
            <a:r>
              <a:rPr lang="en-US" dirty="0">
                <a:solidFill>
                  <a:srgbClr val="FF0000"/>
                </a:solidFill>
              </a:rPr>
              <a:t> (1 </a:t>
            </a:r>
            <a:r>
              <a:rPr lang="en-US" dirty="0" err="1">
                <a:solidFill>
                  <a:srgbClr val="FF0000"/>
                </a:solidFill>
              </a:rPr>
              <a:t>gezag</a:t>
            </a:r>
            <a:r>
              <a:rPr lang="en-US" dirty="0">
                <a:solidFill>
                  <a:srgbClr val="FF0000"/>
                </a:solidFill>
              </a:rPr>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31485A"/>
                </a:solidFill>
              </a:rPr>
              <a:t>Dit heeft zij nooit geleerd.</a:t>
            </a:r>
          </a:p>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31485A"/>
                </a:solidFill>
              </a:rPr>
              <a:t>Dit kan ze niet, waarschijnlijk omdat ze uit angst denkt de verkeerde beslissing te nemen.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nl-NL" dirty="0">
              <a:solidFill>
                <a:srgbClr val="31485A"/>
              </a:solidFill>
            </a:endParaRPr>
          </a:p>
          <a:p>
            <a:r>
              <a:rPr lang="nl-NL" dirty="0">
                <a:solidFill>
                  <a:srgbClr val="31485A"/>
                </a:solidFill>
              </a:rPr>
              <a:t>Maar heeft</a:t>
            </a:r>
          </a:p>
          <a:p>
            <a:endParaRPr lang="nl-NL" dirty="0">
              <a:solidFill>
                <a:srgbClr val="31485A"/>
              </a:solidFill>
            </a:endParaRPr>
          </a:p>
          <a:p>
            <a:r>
              <a:rPr lang="nl-NL" dirty="0">
                <a:solidFill>
                  <a:srgbClr val="31485A"/>
                </a:solidFill>
              </a:rPr>
              <a:t>, maar nu ze uit elkaar zijn, vertrouwt ze hem niet meer. Zij hebben hierin een tegengesteld belang.  anderen nodig.</a:t>
            </a:r>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18</a:t>
            </a:fld>
            <a:endParaRPr lang="nl-NL"/>
          </a:p>
        </p:txBody>
      </p:sp>
    </p:spTree>
    <p:extLst>
      <p:ext uri="{BB962C8B-B14F-4D97-AF65-F5344CB8AC3E}">
        <p14:creationId xmlns:p14="http://schemas.microsoft.com/office/powerpoint/2010/main" val="23037892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Hoe </a:t>
            </a:r>
            <a:r>
              <a:rPr lang="en-US" dirty="0" err="1">
                <a:solidFill>
                  <a:srgbClr val="FF0000"/>
                </a:solidFill>
              </a:rPr>
              <a:t>ouders</a:t>
            </a:r>
            <a:r>
              <a:rPr lang="en-US" dirty="0">
                <a:solidFill>
                  <a:srgbClr val="FF0000"/>
                </a:solidFill>
              </a:rPr>
              <a:t> </a:t>
            </a:r>
            <a:r>
              <a:rPr lang="en-US" dirty="0" err="1">
                <a:solidFill>
                  <a:srgbClr val="FF0000"/>
                </a:solidFill>
              </a:rPr>
              <a:t>motiveren</a:t>
            </a:r>
            <a:r>
              <a:rPr lang="en-US" dirty="0">
                <a:solidFill>
                  <a:srgbClr val="FF0000"/>
                </a:solidFill>
              </a:rPr>
              <a:t> </a:t>
            </a:r>
            <a:r>
              <a:rPr lang="en-US" dirty="0" err="1">
                <a:solidFill>
                  <a:srgbClr val="FF0000"/>
                </a:solidFill>
              </a:rPr>
              <a:t>dat</a:t>
            </a:r>
            <a:r>
              <a:rPr lang="en-US" dirty="0">
                <a:solidFill>
                  <a:srgbClr val="FF0000"/>
                </a:solidFill>
              </a:rPr>
              <a:t> je </a:t>
            </a:r>
            <a:r>
              <a:rPr lang="en-US" dirty="0" err="1">
                <a:solidFill>
                  <a:srgbClr val="FF0000"/>
                </a:solidFill>
              </a:rPr>
              <a:t>verder</a:t>
            </a:r>
            <a:r>
              <a:rPr lang="en-US" dirty="0">
                <a:solidFill>
                  <a:srgbClr val="FF0000"/>
                </a:solidFill>
              </a:rPr>
              <a:t> </a:t>
            </a:r>
            <a:r>
              <a:rPr lang="en-US" dirty="0" err="1">
                <a:solidFill>
                  <a:srgbClr val="FF0000"/>
                </a:solidFill>
              </a:rPr>
              <a:t>kan</a:t>
            </a:r>
            <a:r>
              <a:rPr lang="en-US" dirty="0">
                <a:solidFill>
                  <a:srgbClr val="FF0000"/>
                </a:solidFill>
              </a:rPr>
              <a:t>… </a:t>
            </a:r>
            <a:r>
              <a:rPr lang="en-US" dirty="0" err="1">
                <a:solidFill>
                  <a:srgbClr val="FF0000"/>
                </a:solidFill>
              </a:rPr>
              <a:t>mdr</a:t>
            </a:r>
            <a:r>
              <a:rPr lang="en-US" dirty="0">
                <a:solidFill>
                  <a:srgbClr val="FF0000"/>
                </a:solidFill>
              </a:rPr>
              <a:t> is </a:t>
            </a:r>
            <a:r>
              <a:rPr lang="en-US" dirty="0" err="1">
                <a:solidFill>
                  <a:srgbClr val="FF0000"/>
                </a:solidFill>
              </a:rPr>
              <a:t>lastigst</a:t>
            </a:r>
            <a:r>
              <a:rPr lang="en-US" dirty="0">
                <a:solidFill>
                  <a:srgbClr val="FF0000"/>
                </a:solidFill>
              </a:rPr>
              <a:t> (patroon in </a:t>
            </a:r>
            <a:r>
              <a:rPr lang="en-US" dirty="0" err="1">
                <a:solidFill>
                  <a:srgbClr val="FF0000"/>
                </a:solidFill>
              </a:rPr>
              <a:t>beeld</a:t>
            </a:r>
            <a:r>
              <a:rPr lang="en-US" dirty="0">
                <a:solidFill>
                  <a:srgbClr val="FF0000"/>
                </a:solidFill>
              </a:rPr>
              <a:t> – 4 </a:t>
            </a:r>
            <a:r>
              <a:rPr lang="en-US" dirty="0" err="1">
                <a:solidFill>
                  <a:srgbClr val="FF0000"/>
                </a:solidFill>
              </a:rPr>
              <a:t>elementen</a:t>
            </a:r>
            <a:r>
              <a:rPr lang="en-US" dirty="0">
                <a:solidFill>
                  <a:srgbClr val="FF0000"/>
                </a:solidFill>
              </a:rPr>
              <a:t> </a:t>
            </a:r>
            <a:r>
              <a:rPr lang="en-US" dirty="0" err="1">
                <a:solidFill>
                  <a:srgbClr val="FF0000"/>
                </a:solidFill>
              </a:rPr>
              <a:t>DSnS</a:t>
            </a:r>
            <a:r>
              <a:rPr lang="en-US" dirty="0">
                <a:solidFill>
                  <a:srgbClr val="FF0000"/>
                </a:solidFill>
              </a:rPr>
              <a:t>). </a:t>
            </a:r>
            <a:r>
              <a:rPr lang="en-US" dirty="0" err="1">
                <a:solidFill>
                  <a:srgbClr val="FF0000"/>
                </a:solidFill>
              </a:rPr>
              <a:t>Vdr</a:t>
            </a:r>
            <a:r>
              <a:rPr lang="en-US" dirty="0">
                <a:solidFill>
                  <a:srgbClr val="FF0000"/>
                </a:solidFill>
              </a:rPr>
              <a:t> </a:t>
            </a:r>
            <a:r>
              <a:rPr lang="en-US" dirty="0" err="1">
                <a:solidFill>
                  <a:srgbClr val="FF0000"/>
                </a:solidFill>
              </a:rPr>
              <a:t>wel</a:t>
            </a:r>
            <a:r>
              <a:rPr lang="en-US" dirty="0">
                <a:solidFill>
                  <a:srgbClr val="FF0000"/>
                </a:solidFill>
              </a:rPr>
              <a:t> </a:t>
            </a:r>
            <a:r>
              <a:rPr lang="en-US" dirty="0" err="1">
                <a:solidFill>
                  <a:srgbClr val="FF0000"/>
                </a:solidFill>
              </a:rPr>
              <a:t>nodig</a:t>
            </a:r>
            <a:r>
              <a:rPr lang="en-US" dirty="0">
                <a:solidFill>
                  <a:srgbClr val="FF0000"/>
                </a:solidFill>
              </a:rPr>
              <a:t> (1 </a:t>
            </a:r>
            <a:r>
              <a:rPr lang="en-US" dirty="0" err="1">
                <a:solidFill>
                  <a:srgbClr val="FF0000"/>
                </a:solidFill>
              </a:rPr>
              <a:t>gezag</a:t>
            </a:r>
            <a:r>
              <a:rPr lang="en-US" dirty="0">
                <a:solidFill>
                  <a:srgbClr val="FF0000"/>
                </a:solidFill>
              </a:rPr>
              <a:t>)</a:t>
            </a:r>
          </a:p>
          <a:p>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19</a:t>
            </a:fld>
            <a:endParaRPr lang="nl-NL"/>
          </a:p>
        </p:txBody>
      </p:sp>
    </p:spTree>
    <p:extLst>
      <p:ext uri="{BB962C8B-B14F-4D97-AF65-F5344CB8AC3E}">
        <p14:creationId xmlns:p14="http://schemas.microsoft.com/office/powerpoint/2010/main" val="39439670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err="1"/>
              <a:t>Atty</a:t>
            </a:r>
            <a:r>
              <a:rPr lang="nl-NL" dirty="0"/>
              <a:t> of Sascha</a:t>
            </a:r>
            <a:endParaRPr lang="en-US" dirty="0"/>
          </a:p>
          <a:p>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22</a:t>
            </a:fld>
            <a:endParaRPr lang="nl-NL"/>
          </a:p>
        </p:txBody>
      </p:sp>
    </p:spTree>
    <p:extLst>
      <p:ext uri="{BB962C8B-B14F-4D97-AF65-F5344CB8AC3E}">
        <p14:creationId xmlns:p14="http://schemas.microsoft.com/office/powerpoint/2010/main" val="11565192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Cora en Wendy stellen zich kort voor, betrokkenheid Duurzaam Samenwerken na Scheiding</a:t>
            </a:r>
          </a:p>
        </p:txBody>
      </p:sp>
      <p:sp>
        <p:nvSpPr>
          <p:cNvPr id="4" name="Tijdelijke aanduiding voor dianummer 3"/>
          <p:cNvSpPr>
            <a:spLocks noGrp="1"/>
          </p:cNvSpPr>
          <p:nvPr>
            <p:ph type="sldNum" sz="quarter" idx="10"/>
          </p:nvPr>
        </p:nvSpPr>
        <p:spPr/>
        <p:txBody>
          <a:bodyPr/>
          <a:lstStyle/>
          <a:p>
            <a:fld id="{AE705551-A371-4D65-A70A-21B4EEC4480C}" type="slidenum">
              <a:rPr lang="nl-NL" smtClean="0"/>
              <a:t>2</a:t>
            </a:fld>
            <a:endParaRPr lang="nl-NL"/>
          </a:p>
        </p:txBody>
      </p:sp>
    </p:spTree>
    <p:extLst>
      <p:ext uri="{BB962C8B-B14F-4D97-AF65-F5344CB8AC3E}">
        <p14:creationId xmlns:p14="http://schemas.microsoft.com/office/powerpoint/2010/main" val="25866574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Wendy</a:t>
            </a:r>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3</a:t>
            </a:fld>
            <a:endParaRPr lang="nl-NL"/>
          </a:p>
        </p:txBody>
      </p:sp>
    </p:spTree>
    <p:extLst>
      <p:ext uri="{BB962C8B-B14F-4D97-AF65-F5344CB8AC3E}">
        <p14:creationId xmlns:p14="http://schemas.microsoft.com/office/powerpoint/2010/main" val="2907039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Wendy</a:t>
            </a:r>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4</a:t>
            </a:fld>
            <a:endParaRPr lang="nl-NL"/>
          </a:p>
        </p:txBody>
      </p:sp>
    </p:spTree>
    <p:extLst>
      <p:ext uri="{BB962C8B-B14F-4D97-AF65-F5344CB8AC3E}">
        <p14:creationId xmlns:p14="http://schemas.microsoft.com/office/powerpoint/2010/main" val="4117977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Wendy</a:t>
            </a:r>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5</a:t>
            </a:fld>
            <a:endParaRPr lang="nl-NL"/>
          </a:p>
        </p:txBody>
      </p:sp>
    </p:spTree>
    <p:extLst>
      <p:ext uri="{BB962C8B-B14F-4D97-AF65-F5344CB8AC3E}">
        <p14:creationId xmlns:p14="http://schemas.microsoft.com/office/powerpoint/2010/main" val="1741879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Wendy</a:t>
            </a:r>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6</a:t>
            </a:fld>
            <a:endParaRPr lang="nl-NL"/>
          </a:p>
        </p:txBody>
      </p:sp>
    </p:spTree>
    <p:extLst>
      <p:ext uri="{BB962C8B-B14F-4D97-AF65-F5344CB8AC3E}">
        <p14:creationId xmlns:p14="http://schemas.microsoft.com/office/powerpoint/2010/main" val="24641590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Wendy</a:t>
            </a:r>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7</a:t>
            </a:fld>
            <a:endParaRPr lang="nl-NL"/>
          </a:p>
        </p:txBody>
      </p:sp>
    </p:spTree>
    <p:extLst>
      <p:ext uri="{BB962C8B-B14F-4D97-AF65-F5344CB8AC3E}">
        <p14:creationId xmlns:p14="http://schemas.microsoft.com/office/powerpoint/2010/main" val="1133862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Cora</a:t>
            </a:r>
          </a:p>
          <a:p>
            <a:endParaRPr lang="nl-NL" dirty="0"/>
          </a:p>
          <a:p>
            <a:r>
              <a:rPr lang="nl-NL" dirty="0"/>
              <a:t>Model transitiecurve</a:t>
            </a:r>
          </a:p>
          <a:p>
            <a:r>
              <a:rPr lang="nl-NL" dirty="0"/>
              <a:t>Andere bril kijken naar casussen vanuit JB</a:t>
            </a:r>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8</a:t>
            </a:fld>
            <a:endParaRPr lang="nl-NL"/>
          </a:p>
        </p:txBody>
      </p:sp>
    </p:spTree>
    <p:extLst>
      <p:ext uri="{BB962C8B-B14F-4D97-AF65-F5344CB8AC3E}">
        <p14:creationId xmlns:p14="http://schemas.microsoft.com/office/powerpoint/2010/main" val="33958846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Cora</a:t>
            </a:r>
            <a:endParaRPr lang="en-US" dirty="0"/>
          </a:p>
        </p:txBody>
      </p:sp>
      <p:sp>
        <p:nvSpPr>
          <p:cNvPr id="4" name="Tijdelijke aanduiding voor dianummer 3"/>
          <p:cNvSpPr>
            <a:spLocks noGrp="1"/>
          </p:cNvSpPr>
          <p:nvPr>
            <p:ph type="sldNum" sz="quarter" idx="5"/>
          </p:nvPr>
        </p:nvSpPr>
        <p:spPr/>
        <p:txBody>
          <a:bodyPr/>
          <a:lstStyle/>
          <a:p>
            <a:fld id="{AE705551-A371-4D65-A70A-21B4EEC4480C}" type="slidenum">
              <a:rPr lang="nl-NL" smtClean="0"/>
              <a:t>9</a:t>
            </a:fld>
            <a:endParaRPr lang="nl-NL"/>
          </a:p>
        </p:txBody>
      </p:sp>
    </p:spTree>
    <p:extLst>
      <p:ext uri="{BB962C8B-B14F-4D97-AF65-F5344CB8AC3E}">
        <p14:creationId xmlns:p14="http://schemas.microsoft.com/office/powerpoint/2010/main" val="407101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363B139-0C90-ABD3-682E-8F6232687D0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031" t="2395" r="5140"/>
          <a:stretch/>
        </p:blipFill>
        <p:spPr>
          <a:xfrm>
            <a:off x="0" y="-1"/>
            <a:ext cx="12192000" cy="4902629"/>
          </a:xfrm>
          <a:prstGeom prst="rect">
            <a:avLst/>
          </a:prstGeom>
        </p:spPr>
      </p:pic>
      <p:sp>
        <p:nvSpPr>
          <p:cNvPr id="2" name="Title 1">
            <a:extLst>
              <a:ext uri="{FF2B5EF4-FFF2-40B4-BE49-F238E27FC236}">
                <a16:creationId xmlns:a16="http://schemas.microsoft.com/office/drawing/2014/main" id="{25123BA2-190D-5B79-A29F-714702BFC683}"/>
              </a:ext>
            </a:extLst>
          </p:cNvPr>
          <p:cNvSpPr>
            <a:spLocks noGrp="1"/>
          </p:cNvSpPr>
          <p:nvPr>
            <p:ph type="ctrTitle"/>
          </p:nvPr>
        </p:nvSpPr>
        <p:spPr>
          <a:xfrm>
            <a:off x="1524000" y="1122363"/>
            <a:ext cx="9144000" cy="2049815"/>
          </a:xfrm>
        </p:spPr>
        <p:txBody>
          <a:bodyPr anchor="b">
            <a:normAutofit/>
          </a:bodyPr>
          <a:lstStyle>
            <a:lvl1pPr algn="l">
              <a:defRPr sz="6400" b="1">
                <a:solidFill>
                  <a:schemeClr val="tx2"/>
                </a:solidFill>
              </a:defRPr>
            </a:lvl1pPr>
          </a:lstStyle>
          <a:p>
            <a:r>
              <a:rPr lang="en-GB" dirty="0"/>
              <a:t>Click to edit Master title style</a:t>
            </a:r>
            <a:endParaRPr lang="en-NL" dirty="0"/>
          </a:p>
        </p:txBody>
      </p:sp>
      <p:sp>
        <p:nvSpPr>
          <p:cNvPr id="3" name="Subtitle 2">
            <a:extLst>
              <a:ext uri="{FF2B5EF4-FFF2-40B4-BE49-F238E27FC236}">
                <a16:creationId xmlns:a16="http://schemas.microsoft.com/office/drawing/2014/main" id="{AD55E17B-EF50-FD5F-4442-583F07E54D2B}"/>
              </a:ext>
            </a:extLst>
          </p:cNvPr>
          <p:cNvSpPr>
            <a:spLocks noGrp="1"/>
          </p:cNvSpPr>
          <p:nvPr>
            <p:ph type="subTitle" idx="1"/>
          </p:nvPr>
        </p:nvSpPr>
        <p:spPr>
          <a:xfrm>
            <a:off x="1524000" y="3314700"/>
            <a:ext cx="9144000" cy="872289"/>
          </a:xfrm>
        </p:spPr>
        <p:txBody>
          <a:bodyPr>
            <a:normAutofit/>
          </a:bodyPr>
          <a:lstStyle>
            <a:lvl1pPr marL="0" indent="0" algn="l">
              <a:buNone/>
              <a:defRPr sz="2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GB" dirty="0"/>
          </a:p>
        </p:txBody>
      </p:sp>
      <p:sp>
        <p:nvSpPr>
          <p:cNvPr id="4" name="Date Placeholder 3">
            <a:extLst>
              <a:ext uri="{FF2B5EF4-FFF2-40B4-BE49-F238E27FC236}">
                <a16:creationId xmlns:a16="http://schemas.microsoft.com/office/drawing/2014/main" id="{5B9CBE69-2ED9-3CF0-4E09-DDE6D4DF5EC2}"/>
              </a:ext>
            </a:extLst>
          </p:cNvPr>
          <p:cNvSpPr>
            <a:spLocks noGrp="1"/>
          </p:cNvSpPr>
          <p:nvPr>
            <p:ph type="dt" sz="half" idx="10"/>
          </p:nvPr>
        </p:nvSpPr>
        <p:spPr/>
        <p:txBody>
          <a:bodyPr/>
          <a:lstStyle>
            <a:lvl1pPr>
              <a:defRPr>
                <a:latin typeface="RijksoverheidSansText" panose="020B0503040202060203" pitchFamily="34" charset="77"/>
              </a:defRPr>
            </a:lvl1pPr>
          </a:lstStyle>
          <a:p>
            <a:fld id="{CA9725B0-0D6D-0747-882D-C58973A76648}" type="datetimeFigureOut">
              <a:rPr lang="en-NL" smtClean="0"/>
              <a:pPr/>
              <a:t>10/23/2023</a:t>
            </a:fld>
            <a:endParaRPr lang="en-NL"/>
          </a:p>
        </p:txBody>
      </p:sp>
      <p:sp>
        <p:nvSpPr>
          <p:cNvPr id="5" name="Footer Placeholder 4">
            <a:extLst>
              <a:ext uri="{FF2B5EF4-FFF2-40B4-BE49-F238E27FC236}">
                <a16:creationId xmlns:a16="http://schemas.microsoft.com/office/drawing/2014/main" id="{D3E02709-250B-C7CA-FFE2-A6E2726747E3}"/>
              </a:ext>
            </a:extLst>
          </p:cNvPr>
          <p:cNvSpPr>
            <a:spLocks noGrp="1"/>
          </p:cNvSpPr>
          <p:nvPr>
            <p:ph type="ftr" sz="quarter" idx="11"/>
          </p:nvPr>
        </p:nvSpPr>
        <p:spPr/>
        <p:txBody>
          <a:bodyPr/>
          <a:lstStyle>
            <a:lvl1pPr>
              <a:defRPr>
                <a:latin typeface="RijksoverheidSansText" panose="020B0503040202060203" pitchFamily="34" charset="77"/>
              </a:defRPr>
            </a:lvl1pPr>
          </a:lstStyle>
          <a:p>
            <a:endParaRPr lang="en-NL" dirty="0"/>
          </a:p>
        </p:txBody>
      </p:sp>
      <p:sp>
        <p:nvSpPr>
          <p:cNvPr id="6" name="Slide Number Placeholder 5">
            <a:extLst>
              <a:ext uri="{FF2B5EF4-FFF2-40B4-BE49-F238E27FC236}">
                <a16:creationId xmlns:a16="http://schemas.microsoft.com/office/drawing/2014/main" id="{161036D1-5613-8334-DDD7-7BE754FC33A5}"/>
              </a:ext>
            </a:extLst>
          </p:cNvPr>
          <p:cNvSpPr>
            <a:spLocks noGrp="1"/>
          </p:cNvSpPr>
          <p:nvPr>
            <p:ph type="sldNum" sz="quarter" idx="12"/>
          </p:nvPr>
        </p:nvSpPr>
        <p:spPr/>
        <p:txBody>
          <a:bodyPr/>
          <a:lstStyle>
            <a:lvl1pPr>
              <a:defRPr>
                <a:latin typeface="RijksoverheidSansText" panose="020B0503040202060203" pitchFamily="34" charset="77"/>
              </a:defRPr>
            </a:lvl1pPr>
          </a:lstStyle>
          <a:p>
            <a:fld id="{76888F17-F3EA-204D-A9B0-81B8BD152AFC}" type="slidenum">
              <a:rPr lang="en-NL" smtClean="0"/>
              <a:pPr/>
              <a:t>‹nr.›</a:t>
            </a:fld>
            <a:endParaRPr lang="en-NL"/>
          </a:p>
        </p:txBody>
      </p:sp>
      <p:sp>
        <p:nvSpPr>
          <p:cNvPr id="13" name="Text Placeholder 12">
            <a:extLst>
              <a:ext uri="{FF2B5EF4-FFF2-40B4-BE49-F238E27FC236}">
                <a16:creationId xmlns:a16="http://schemas.microsoft.com/office/drawing/2014/main" id="{CFB3D0D3-114D-9F91-F116-5E501A6B7B4A}"/>
              </a:ext>
            </a:extLst>
          </p:cNvPr>
          <p:cNvSpPr>
            <a:spLocks noGrp="1"/>
          </p:cNvSpPr>
          <p:nvPr>
            <p:ph type="body" sz="quarter" idx="13"/>
          </p:nvPr>
        </p:nvSpPr>
        <p:spPr>
          <a:xfrm>
            <a:off x="1524000" y="5235454"/>
            <a:ext cx="9144000" cy="726193"/>
          </a:xfrm>
        </p:spPr>
        <p:txBody>
          <a:bodyPr>
            <a:normAutofit/>
          </a:bodyPr>
          <a:lstStyle>
            <a:lvl1pPr marL="0" indent="0">
              <a:buNone/>
              <a:defRPr sz="2000" b="0">
                <a:solidFill>
                  <a:schemeClr val="tx1"/>
                </a:solidFill>
              </a:defRPr>
            </a:lvl1pPr>
          </a:lstStyle>
          <a:p>
            <a:pPr lvl="0"/>
            <a:endParaRPr lang="en-NL" dirty="0"/>
          </a:p>
        </p:txBody>
      </p:sp>
    </p:spTree>
    <p:extLst>
      <p:ext uri="{BB962C8B-B14F-4D97-AF65-F5344CB8AC3E}">
        <p14:creationId xmlns:p14="http://schemas.microsoft.com/office/powerpoint/2010/main" val="3202197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inhou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AB23F9C-E820-0ADF-5286-7832634026B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9983"/>
          <a:stretch/>
        </p:blipFill>
        <p:spPr>
          <a:xfrm rot="120000">
            <a:off x="-188956" y="5662055"/>
            <a:ext cx="12675270" cy="1703886"/>
          </a:xfrm>
          <a:prstGeom prst="rect">
            <a:avLst/>
          </a:prstGeom>
        </p:spPr>
      </p:pic>
      <p:sp>
        <p:nvSpPr>
          <p:cNvPr id="2" name="Title 1">
            <a:extLst>
              <a:ext uri="{FF2B5EF4-FFF2-40B4-BE49-F238E27FC236}">
                <a16:creationId xmlns:a16="http://schemas.microsoft.com/office/drawing/2014/main" id="{F2E5D413-C78D-A2E6-42E4-101B07C30C2E}"/>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1F30AC8-E609-F026-3211-ADC8674E16FB}"/>
              </a:ext>
            </a:extLst>
          </p:cNvPr>
          <p:cNvSpPr>
            <a:spLocks noGrp="1"/>
          </p:cNvSpPr>
          <p:nvPr>
            <p:ph idx="1"/>
          </p:nvPr>
        </p:nvSpPr>
        <p:spPr>
          <a:xfrm>
            <a:off x="838200" y="1825625"/>
            <a:ext cx="10515600" cy="399440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Date Placeholder 3">
            <a:extLst>
              <a:ext uri="{FF2B5EF4-FFF2-40B4-BE49-F238E27FC236}">
                <a16:creationId xmlns:a16="http://schemas.microsoft.com/office/drawing/2014/main" id="{13ED6F0C-0AAC-4C4C-5149-DA3CA72385B4}"/>
              </a:ext>
            </a:extLst>
          </p:cNvPr>
          <p:cNvSpPr>
            <a:spLocks noGrp="1"/>
          </p:cNvSpPr>
          <p:nvPr>
            <p:ph type="dt" sz="half" idx="10"/>
          </p:nvPr>
        </p:nvSpPr>
        <p:spPr/>
        <p:txBody>
          <a:bodyPr/>
          <a:lstStyle>
            <a:lvl1pPr>
              <a:defRPr>
                <a:solidFill>
                  <a:schemeClr val="tx2"/>
                </a:solidFill>
                <a:latin typeface="RijksoverheidSansText" panose="020B0503040202060203" pitchFamily="34" charset="77"/>
              </a:defRPr>
            </a:lvl1pPr>
          </a:lstStyle>
          <a:p>
            <a:fld id="{CA9725B0-0D6D-0747-882D-C58973A76648}" type="datetimeFigureOut">
              <a:rPr lang="en-NL" smtClean="0"/>
              <a:pPr/>
              <a:t>10/23/2023</a:t>
            </a:fld>
            <a:endParaRPr lang="en-NL" dirty="0"/>
          </a:p>
        </p:txBody>
      </p:sp>
      <p:sp>
        <p:nvSpPr>
          <p:cNvPr id="5" name="Footer Placeholder 4">
            <a:extLst>
              <a:ext uri="{FF2B5EF4-FFF2-40B4-BE49-F238E27FC236}">
                <a16:creationId xmlns:a16="http://schemas.microsoft.com/office/drawing/2014/main" id="{183A32D7-E137-D3D1-5928-9ED9090AB67C}"/>
              </a:ext>
            </a:extLst>
          </p:cNvPr>
          <p:cNvSpPr>
            <a:spLocks noGrp="1"/>
          </p:cNvSpPr>
          <p:nvPr>
            <p:ph type="ftr" sz="quarter" idx="11"/>
          </p:nvPr>
        </p:nvSpPr>
        <p:spPr/>
        <p:txBody>
          <a:bodyPr/>
          <a:lstStyle>
            <a:lvl1pPr>
              <a:defRPr>
                <a:solidFill>
                  <a:schemeClr val="tx2"/>
                </a:solidFill>
                <a:latin typeface="RijksoverheidSansText" panose="020B0503040202060203" pitchFamily="34" charset="77"/>
              </a:defRPr>
            </a:lvl1pPr>
          </a:lstStyle>
          <a:p>
            <a:endParaRPr lang="en-NL" dirty="0"/>
          </a:p>
        </p:txBody>
      </p:sp>
      <p:sp>
        <p:nvSpPr>
          <p:cNvPr id="6" name="Slide Number Placeholder 5">
            <a:extLst>
              <a:ext uri="{FF2B5EF4-FFF2-40B4-BE49-F238E27FC236}">
                <a16:creationId xmlns:a16="http://schemas.microsoft.com/office/drawing/2014/main" id="{86FA23CE-0094-1BC0-107B-7D50CAB13407}"/>
              </a:ext>
            </a:extLst>
          </p:cNvPr>
          <p:cNvSpPr>
            <a:spLocks noGrp="1"/>
          </p:cNvSpPr>
          <p:nvPr>
            <p:ph type="sldNum" sz="quarter" idx="12"/>
          </p:nvPr>
        </p:nvSpPr>
        <p:spPr/>
        <p:txBody>
          <a:bodyPr/>
          <a:lstStyle>
            <a:lvl1pPr>
              <a:defRPr>
                <a:solidFill>
                  <a:schemeClr val="tx2"/>
                </a:solidFill>
                <a:latin typeface="RijksoverheidSansText" panose="020B0503040202060203" pitchFamily="34" charset="77"/>
              </a:defRPr>
            </a:lvl1pPr>
          </a:lstStyle>
          <a:p>
            <a:fld id="{76888F17-F3EA-204D-A9B0-81B8BD152AFC}" type="slidenum">
              <a:rPr lang="en-NL" smtClean="0"/>
              <a:pPr/>
              <a:t>‹nr.›</a:t>
            </a:fld>
            <a:endParaRPr lang="en-NL"/>
          </a:p>
        </p:txBody>
      </p:sp>
    </p:spTree>
    <p:extLst>
      <p:ext uri="{BB962C8B-B14F-4D97-AF65-F5344CB8AC3E}">
        <p14:creationId xmlns:p14="http://schemas.microsoft.com/office/powerpoint/2010/main" val="2258063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oud twee kolommen">
    <p:spTree>
      <p:nvGrpSpPr>
        <p:cNvPr id="1" name=""/>
        <p:cNvGrpSpPr/>
        <p:nvPr/>
      </p:nvGrpSpPr>
      <p:grpSpPr>
        <a:xfrm>
          <a:off x="0" y="0"/>
          <a:ext cx="0" cy="0"/>
          <a:chOff x="0" y="0"/>
          <a:chExt cx="0" cy="0"/>
        </a:xfrm>
      </p:grpSpPr>
      <p:sp>
        <p:nvSpPr>
          <p:cNvPr id="17" name="Content Placeholder 2">
            <a:extLst>
              <a:ext uri="{FF2B5EF4-FFF2-40B4-BE49-F238E27FC236}">
                <a16:creationId xmlns:a16="http://schemas.microsoft.com/office/drawing/2014/main" id="{95EB3B8E-7813-7ADD-D092-1DA5595AEF6A}"/>
              </a:ext>
            </a:extLst>
          </p:cNvPr>
          <p:cNvSpPr>
            <a:spLocks noGrp="1"/>
          </p:cNvSpPr>
          <p:nvPr>
            <p:ph sz="half" idx="14"/>
          </p:nvPr>
        </p:nvSpPr>
        <p:spPr>
          <a:xfrm>
            <a:off x="6172200" y="1825625"/>
            <a:ext cx="5181600" cy="399440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pic>
        <p:nvPicPr>
          <p:cNvPr id="13" name="Picture 12">
            <a:extLst>
              <a:ext uri="{FF2B5EF4-FFF2-40B4-BE49-F238E27FC236}">
                <a16:creationId xmlns:a16="http://schemas.microsoft.com/office/drawing/2014/main" id="{6A403B82-7708-E98E-B32C-7142CC5C5A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9983"/>
          <a:stretch/>
        </p:blipFill>
        <p:spPr>
          <a:xfrm rot="120000">
            <a:off x="-188956" y="5662055"/>
            <a:ext cx="12675270" cy="1703886"/>
          </a:xfrm>
          <a:prstGeom prst="rect">
            <a:avLst/>
          </a:prstGeom>
        </p:spPr>
      </p:pic>
      <p:sp>
        <p:nvSpPr>
          <p:cNvPr id="2" name="Title 1">
            <a:extLst>
              <a:ext uri="{FF2B5EF4-FFF2-40B4-BE49-F238E27FC236}">
                <a16:creationId xmlns:a16="http://schemas.microsoft.com/office/drawing/2014/main" id="{7F1BF14D-C98C-2043-9340-C7B0F9F3ECCD}"/>
              </a:ext>
            </a:extLst>
          </p:cNvPr>
          <p:cNvSpPr>
            <a:spLocks noGrp="1"/>
          </p:cNvSpPr>
          <p:nvPr>
            <p:ph type="title"/>
          </p:nvPr>
        </p:nvSpPr>
        <p:spPr/>
        <p:txBody>
          <a:bodyPr/>
          <a:lstStyle/>
          <a:p>
            <a:r>
              <a:rPr lang="en-GB" dirty="0"/>
              <a:t>Click to edit Master title style</a:t>
            </a:r>
            <a:endParaRPr lang="en-NL" dirty="0"/>
          </a:p>
        </p:txBody>
      </p:sp>
      <p:sp>
        <p:nvSpPr>
          <p:cNvPr id="10" name="Date Placeholder 3">
            <a:extLst>
              <a:ext uri="{FF2B5EF4-FFF2-40B4-BE49-F238E27FC236}">
                <a16:creationId xmlns:a16="http://schemas.microsoft.com/office/drawing/2014/main" id="{49B3434C-6386-1DA1-8F5C-642C6A7F9496}"/>
              </a:ext>
            </a:extLst>
          </p:cNvPr>
          <p:cNvSpPr>
            <a:spLocks noGrp="1"/>
          </p:cNvSpPr>
          <p:nvPr>
            <p:ph type="dt" sz="half" idx="10"/>
          </p:nvPr>
        </p:nvSpPr>
        <p:spPr>
          <a:xfrm>
            <a:off x="838200" y="6356350"/>
            <a:ext cx="2743200" cy="365125"/>
          </a:xfrm>
        </p:spPr>
        <p:txBody>
          <a:bodyPr/>
          <a:lstStyle>
            <a:lvl1pPr>
              <a:defRPr>
                <a:solidFill>
                  <a:schemeClr val="tx2"/>
                </a:solidFill>
                <a:latin typeface="RijksoverheidSansText" panose="020B0503040202060203" pitchFamily="34" charset="77"/>
              </a:defRPr>
            </a:lvl1pPr>
          </a:lstStyle>
          <a:p>
            <a:fld id="{CA9725B0-0D6D-0747-882D-C58973A76648}" type="datetimeFigureOut">
              <a:rPr lang="en-NL" smtClean="0"/>
              <a:pPr/>
              <a:t>10/23/2023</a:t>
            </a:fld>
            <a:endParaRPr lang="en-NL" dirty="0"/>
          </a:p>
        </p:txBody>
      </p:sp>
      <p:sp>
        <p:nvSpPr>
          <p:cNvPr id="11" name="Footer Placeholder 4">
            <a:extLst>
              <a:ext uri="{FF2B5EF4-FFF2-40B4-BE49-F238E27FC236}">
                <a16:creationId xmlns:a16="http://schemas.microsoft.com/office/drawing/2014/main" id="{2801349D-167C-311E-AFDF-A951779AF8E4}"/>
              </a:ext>
            </a:extLst>
          </p:cNvPr>
          <p:cNvSpPr>
            <a:spLocks noGrp="1"/>
          </p:cNvSpPr>
          <p:nvPr>
            <p:ph type="ftr" sz="quarter" idx="11"/>
          </p:nvPr>
        </p:nvSpPr>
        <p:spPr>
          <a:xfrm>
            <a:off x="4038600" y="6356350"/>
            <a:ext cx="4114800" cy="365125"/>
          </a:xfrm>
        </p:spPr>
        <p:txBody>
          <a:bodyPr/>
          <a:lstStyle>
            <a:lvl1pPr>
              <a:defRPr>
                <a:solidFill>
                  <a:schemeClr val="tx2"/>
                </a:solidFill>
                <a:latin typeface="RijksoverheidSansText" panose="020B0503040202060203" pitchFamily="34" charset="77"/>
              </a:defRPr>
            </a:lvl1pPr>
          </a:lstStyle>
          <a:p>
            <a:endParaRPr lang="en-NL" dirty="0"/>
          </a:p>
        </p:txBody>
      </p:sp>
      <p:sp>
        <p:nvSpPr>
          <p:cNvPr id="12" name="Slide Number Placeholder 5">
            <a:extLst>
              <a:ext uri="{FF2B5EF4-FFF2-40B4-BE49-F238E27FC236}">
                <a16:creationId xmlns:a16="http://schemas.microsoft.com/office/drawing/2014/main" id="{D58EABA2-C427-2D42-B3AC-783AA5FBFBB6}"/>
              </a:ext>
            </a:extLst>
          </p:cNvPr>
          <p:cNvSpPr>
            <a:spLocks noGrp="1"/>
          </p:cNvSpPr>
          <p:nvPr>
            <p:ph type="sldNum" sz="quarter" idx="12"/>
          </p:nvPr>
        </p:nvSpPr>
        <p:spPr>
          <a:xfrm>
            <a:off x="8610600" y="6356350"/>
            <a:ext cx="2743200" cy="365125"/>
          </a:xfrm>
        </p:spPr>
        <p:txBody>
          <a:bodyPr/>
          <a:lstStyle>
            <a:lvl1pPr>
              <a:defRPr>
                <a:solidFill>
                  <a:schemeClr val="tx2"/>
                </a:solidFill>
                <a:latin typeface="RijksoverheidSansText" panose="020B0503040202060203" pitchFamily="34" charset="77"/>
              </a:defRPr>
            </a:lvl1pPr>
          </a:lstStyle>
          <a:p>
            <a:fld id="{76888F17-F3EA-204D-A9B0-81B8BD152AFC}" type="slidenum">
              <a:rPr lang="en-NL" smtClean="0"/>
              <a:pPr/>
              <a:t>‹nr.›</a:t>
            </a:fld>
            <a:endParaRPr lang="en-NL"/>
          </a:p>
        </p:txBody>
      </p:sp>
      <p:sp>
        <p:nvSpPr>
          <p:cNvPr id="16" name="Content Placeholder 2">
            <a:extLst>
              <a:ext uri="{FF2B5EF4-FFF2-40B4-BE49-F238E27FC236}">
                <a16:creationId xmlns:a16="http://schemas.microsoft.com/office/drawing/2014/main" id="{D87D18E2-CED2-0827-C6E7-CADC0F88E25F}"/>
              </a:ext>
            </a:extLst>
          </p:cNvPr>
          <p:cNvSpPr>
            <a:spLocks noGrp="1"/>
          </p:cNvSpPr>
          <p:nvPr>
            <p:ph sz="half" idx="13"/>
          </p:nvPr>
        </p:nvSpPr>
        <p:spPr>
          <a:xfrm>
            <a:off x="838200" y="1825625"/>
            <a:ext cx="5181600" cy="399440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3719098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Uitgelicht blokje - roz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D06B36-8BF4-D761-F0B8-6E2AC9E779FA}"/>
              </a:ext>
            </a:extLst>
          </p:cNvPr>
          <p:cNvSpPr/>
          <p:nvPr userDrawn="1"/>
        </p:nvSpPr>
        <p:spPr>
          <a:xfrm>
            <a:off x="838200" y="1825625"/>
            <a:ext cx="5181600" cy="39944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n>
                <a:noFill/>
              </a:ln>
            </a:endParaRPr>
          </a:p>
        </p:txBody>
      </p:sp>
      <p:pic>
        <p:nvPicPr>
          <p:cNvPr id="13" name="Picture 12">
            <a:extLst>
              <a:ext uri="{FF2B5EF4-FFF2-40B4-BE49-F238E27FC236}">
                <a16:creationId xmlns:a16="http://schemas.microsoft.com/office/drawing/2014/main" id="{6A403B82-7708-E98E-B32C-7142CC5C5A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9983"/>
          <a:stretch/>
        </p:blipFill>
        <p:spPr>
          <a:xfrm rot="120000">
            <a:off x="-188956" y="5662055"/>
            <a:ext cx="12675270" cy="1703886"/>
          </a:xfrm>
          <a:prstGeom prst="rect">
            <a:avLst/>
          </a:prstGeom>
        </p:spPr>
      </p:pic>
      <p:sp>
        <p:nvSpPr>
          <p:cNvPr id="2" name="Title 1">
            <a:extLst>
              <a:ext uri="{FF2B5EF4-FFF2-40B4-BE49-F238E27FC236}">
                <a16:creationId xmlns:a16="http://schemas.microsoft.com/office/drawing/2014/main" id="{7F1BF14D-C98C-2043-9340-C7B0F9F3ECCD}"/>
              </a:ext>
            </a:extLst>
          </p:cNvPr>
          <p:cNvSpPr>
            <a:spLocks noGrp="1"/>
          </p:cNvSpPr>
          <p:nvPr>
            <p:ph type="title"/>
          </p:nvPr>
        </p:nvSpPr>
        <p:spPr/>
        <p:txBody>
          <a:bodyPr/>
          <a:lstStyle/>
          <a:p>
            <a:r>
              <a:rPr lang="en-GB"/>
              <a:t>Click to edit Master title style</a:t>
            </a:r>
            <a:endParaRPr lang="en-NL"/>
          </a:p>
        </p:txBody>
      </p:sp>
      <p:sp>
        <p:nvSpPr>
          <p:cNvPr id="10" name="Date Placeholder 3">
            <a:extLst>
              <a:ext uri="{FF2B5EF4-FFF2-40B4-BE49-F238E27FC236}">
                <a16:creationId xmlns:a16="http://schemas.microsoft.com/office/drawing/2014/main" id="{49B3434C-6386-1DA1-8F5C-642C6A7F9496}"/>
              </a:ext>
            </a:extLst>
          </p:cNvPr>
          <p:cNvSpPr>
            <a:spLocks noGrp="1"/>
          </p:cNvSpPr>
          <p:nvPr>
            <p:ph type="dt" sz="half" idx="10"/>
          </p:nvPr>
        </p:nvSpPr>
        <p:spPr>
          <a:xfrm>
            <a:off x="838200" y="6356350"/>
            <a:ext cx="2743200" cy="365125"/>
          </a:xfrm>
        </p:spPr>
        <p:txBody>
          <a:bodyPr/>
          <a:lstStyle>
            <a:lvl1pPr>
              <a:defRPr>
                <a:solidFill>
                  <a:schemeClr val="tx2"/>
                </a:solidFill>
                <a:latin typeface="RijksoverheidSansText" panose="020B0503040202060203" pitchFamily="34" charset="77"/>
              </a:defRPr>
            </a:lvl1pPr>
          </a:lstStyle>
          <a:p>
            <a:fld id="{CA9725B0-0D6D-0747-882D-C58973A76648}" type="datetimeFigureOut">
              <a:rPr lang="en-NL" smtClean="0"/>
              <a:pPr/>
              <a:t>10/23/2023</a:t>
            </a:fld>
            <a:endParaRPr lang="en-NL" dirty="0"/>
          </a:p>
        </p:txBody>
      </p:sp>
      <p:sp>
        <p:nvSpPr>
          <p:cNvPr id="11" name="Footer Placeholder 4">
            <a:extLst>
              <a:ext uri="{FF2B5EF4-FFF2-40B4-BE49-F238E27FC236}">
                <a16:creationId xmlns:a16="http://schemas.microsoft.com/office/drawing/2014/main" id="{2801349D-167C-311E-AFDF-A951779AF8E4}"/>
              </a:ext>
            </a:extLst>
          </p:cNvPr>
          <p:cNvSpPr>
            <a:spLocks noGrp="1"/>
          </p:cNvSpPr>
          <p:nvPr>
            <p:ph type="ftr" sz="quarter" idx="11"/>
          </p:nvPr>
        </p:nvSpPr>
        <p:spPr>
          <a:xfrm>
            <a:off x="4038600" y="6356350"/>
            <a:ext cx="4114800" cy="365125"/>
          </a:xfrm>
        </p:spPr>
        <p:txBody>
          <a:bodyPr/>
          <a:lstStyle>
            <a:lvl1pPr>
              <a:defRPr>
                <a:solidFill>
                  <a:schemeClr val="tx2"/>
                </a:solidFill>
                <a:latin typeface="RijksoverheidSansText" panose="020B0503040202060203" pitchFamily="34" charset="77"/>
              </a:defRPr>
            </a:lvl1pPr>
          </a:lstStyle>
          <a:p>
            <a:endParaRPr lang="en-NL" dirty="0"/>
          </a:p>
        </p:txBody>
      </p:sp>
      <p:sp>
        <p:nvSpPr>
          <p:cNvPr id="12" name="Slide Number Placeholder 5">
            <a:extLst>
              <a:ext uri="{FF2B5EF4-FFF2-40B4-BE49-F238E27FC236}">
                <a16:creationId xmlns:a16="http://schemas.microsoft.com/office/drawing/2014/main" id="{D58EABA2-C427-2D42-B3AC-783AA5FBFBB6}"/>
              </a:ext>
            </a:extLst>
          </p:cNvPr>
          <p:cNvSpPr>
            <a:spLocks noGrp="1"/>
          </p:cNvSpPr>
          <p:nvPr>
            <p:ph type="sldNum" sz="quarter" idx="12"/>
          </p:nvPr>
        </p:nvSpPr>
        <p:spPr>
          <a:xfrm>
            <a:off x="8610600" y="6356350"/>
            <a:ext cx="2743200" cy="365125"/>
          </a:xfrm>
        </p:spPr>
        <p:txBody>
          <a:bodyPr/>
          <a:lstStyle>
            <a:lvl1pPr>
              <a:defRPr>
                <a:solidFill>
                  <a:schemeClr val="tx2"/>
                </a:solidFill>
                <a:latin typeface="RijksoverheidSansText" panose="020B0503040202060203" pitchFamily="34" charset="77"/>
              </a:defRPr>
            </a:lvl1pPr>
          </a:lstStyle>
          <a:p>
            <a:fld id="{76888F17-F3EA-204D-A9B0-81B8BD152AFC}" type="slidenum">
              <a:rPr lang="en-NL" smtClean="0"/>
              <a:pPr/>
              <a:t>‹nr.›</a:t>
            </a:fld>
            <a:endParaRPr lang="en-NL"/>
          </a:p>
        </p:txBody>
      </p:sp>
      <p:sp>
        <p:nvSpPr>
          <p:cNvPr id="16" name="Content Placeholder 2">
            <a:extLst>
              <a:ext uri="{FF2B5EF4-FFF2-40B4-BE49-F238E27FC236}">
                <a16:creationId xmlns:a16="http://schemas.microsoft.com/office/drawing/2014/main" id="{D87D18E2-CED2-0827-C6E7-CADC0F88E25F}"/>
              </a:ext>
            </a:extLst>
          </p:cNvPr>
          <p:cNvSpPr>
            <a:spLocks noGrp="1"/>
          </p:cNvSpPr>
          <p:nvPr>
            <p:ph sz="half" idx="13"/>
          </p:nvPr>
        </p:nvSpPr>
        <p:spPr>
          <a:xfrm>
            <a:off x="1064794" y="2030122"/>
            <a:ext cx="4728411" cy="358541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2744554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Uitgelicht blokje - mintgroen">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ED06B36-8BF4-D761-F0B8-6E2AC9E779FA}"/>
              </a:ext>
            </a:extLst>
          </p:cNvPr>
          <p:cNvSpPr/>
          <p:nvPr userDrawn="1"/>
        </p:nvSpPr>
        <p:spPr>
          <a:xfrm>
            <a:off x="838200" y="1825625"/>
            <a:ext cx="5181600" cy="399440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ln>
                <a:noFill/>
              </a:ln>
              <a:solidFill>
                <a:schemeClr val="accent4"/>
              </a:solidFill>
            </a:endParaRPr>
          </a:p>
        </p:txBody>
      </p:sp>
      <p:pic>
        <p:nvPicPr>
          <p:cNvPr id="13" name="Picture 12">
            <a:extLst>
              <a:ext uri="{FF2B5EF4-FFF2-40B4-BE49-F238E27FC236}">
                <a16:creationId xmlns:a16="http://schemas.microsoft.com/office/drawing/2014/main" id="{6A403B82-7708-E98E-B32C-7142CC5C5A2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9983"/>
          <a:stretch/>
        </p:blipFill>
        <p:spPr>
          <a:xfrm rot="120000">
            <a:off x="-188956" y="5662055"/>
            <a:ext cx="12675270" cy="1703886"/>
          </a:xfrm>
          <a:prstGeom prst="rect">
            <a:avLst/>
          </a:prstGeom>
        </p:spPr>
      </p:pic>
      <p:sp>
        <p:nvSpPr>
          <p:cNvPr id="2" name="Title 1">
            <a:extLst>
              <a:ext uri="{FF2B5EF4-FFF2-40B4-BE49-F238E27FC236}">
                <a16:creationId xmlns:a16="http://schemas.microsoft.com/office/drawing/2014/main" id="{7F1BF14D-C98C-2043-9340-C7B0F9F3ECCD}"/>
              </a:ext>
            </a:extLst>
          </p:cNvPr>
          <p:cNvSpPr>
            <a:spLocks noGrp="1"/>
          </p:cNvSpPr>
          <p:nvPr>
            <p:ph type="title"/>
          </p:nvPr>
        </p:nvSpPr>
        <p:spPr/>
        <p:txBody>
          <a:bodyPr/>
          <a:lstStyle/>
          <a:p>
            <a:r>
              <a:rPr lang="en-GB"/>
              <a:t>Click to edit Master title style</a:t>
            </a:r>
            <a:endParaRPr lang="en-NL"/>
          </a:p>
        </p:txBody>
      </p:sp>
      <p:sp>
        <p:nvSpPr>
          <p:cNvPr id="10" name="Date Placeholder 3">
            <a:extLst>
              <a:ext uri="{FF2B5EF4-FFF2-40B4-BE49-F238E27FC236}">
                <a16:creationId xmlns:a16="http://schemas.microsoft.com/office/drawing/2014/main" id="{49B3434C-6386-1DA1-8F5C-642C6A7F9496}"/>
              </a:ext>
            </a:extLst>
          </p:cNvPr>
          <p:cNvSpPr>
            <a:spLocks noGrp="1"/>
          </p:cNvSpPr>
          <p:nvPr>
            <p:ph type="dt" sz="half" idx="10"/>
          </p:nvPr>
        </p:nvSpPr>
        <p:spPr>
          <a:xfrm>
            <a:off x="838200" y="6356350"/>
            <a:ext cx="2743200" cy="365125"/>
          </a:xfrm>
        </p:spPr>
        <p:txBody>
          <a:bodyPr/>
          <a:lstStyle>
            <a:lvl1pPr>
              <a:defRPr>
                <a:solidFill>
                  <a:schemeClr val="tx2"/>
                </a:solidFill>
                <a:latin typeface="RijksoverheidSansText" panose="020B0503040202060203" pitchFamily="34" charset="77"/>
              </a:defRPr>
            </a:lvl1pPr>
          </a:lstStyle>
          <a:p>
            <a:fld id="{CA9725B0-0D6D-0747-882D-C58973A76648}" type="datetimeFigureOut">
              <a:rPr lang="en-NL" smtClean="0"/>
              <a:pPr/>
              <a:t>10/23/2023</a:t>
            </a:fld>
            <a:endParaRPr lang="en-NL" dirty="0"/>
          </a:p>
        </p:txBody>
      </p:sp>
      <p:sp>
        <p:nvSpPr>
          <p:cNvPr id="11" name="Footer Placeholder 4">
            <a:extLst>
              <a:ext uri="{FF2B5EF4-FFF2-40B4-BE49-F238E27FC236}">
                <a16:creationId xmlns:a16="http://schemas.microsoft.com/office/drawing/2014/main" id="{2801349D-167C-311E-AFDF-A951779AF8E4}"/>
              </a:ext>
            </a:extLst>
          </p:cNvPr>
          <p:cNvSpPr>
            <a:spLocks noGrp="1"/>
          </p:cNvSpPr>
          <p:nvPr>
            <p:ph type="ftr" sz="quarter" idx="11"/>
          </p:nvPr>
        </p:nvSpPr>
        <p:spPr>
          <a:xfrm>
            <a:off x="4038600" y="6356350"/>
            <a:ext cx="4114800" cy="365125"/>
          </a:xfrm>
        </p:spPr>
        <p:txBody>
          <a:bodyPr/>
          <a:lstStyle>
            <a:lvl1pPr>
              <a:defRPr>
                <a:solidFill>
                  <a:schemeClr val="tx2"/>
                </a:solidFill>
                <a:latin typeface="RijksoverheidSansText" panose="020B0503040202060203" pitchFamily="34" charset="77"/>
              </a:defRPr>
            </a:lvl1pPr>
          </a:lstStyle>
          <a:p>
            <a:endParaRPr lang="en-NL" dirty="0"/>
          </a:p>
        </p:txBody>
      </p:sp>
      <p:sp>
        <p:nvSpPr>
          <p:cNvPr id="12" name="Slide Number Placeholder 5">
            <a:extLst>
              <a:ext uri="{FF2B5EF4-FFF2-40B4-BE49-F238E27FC236}">
                <a16:creationId xmlns:a16="http://schemas.microsoft.com/office/drawing/2014/main" id="{D58EABA2-C427-2D42-B3AC-783AA5FBFBB6}"/>
              </a:ext>
            </a:extLst>
          </p:cNvPr>
          <p:cNvSpPr>
            <a:spLocks noGrp="1"/>
          </p:cNvSpPr>
          <p:nvPr>
            <p:ph type="sldNum" sz="quarter" idx="12"/>
          </p:nvPr>
        </p:nvSpPr>
        <p:spPr>
          <a:xfrm>
            <a:off x="8610600" y="6356350"/>
            <a:ext cx="2743200" cy="365125"/>
          </a:xfrm>
        </p:spPr>
        <p:txBody>
          <a:bodyPr/>
          <a:lstStyle>
            <a:lvl1pPr>
              <a:defRPr>
                <a:solidFill>
                  <a:schemeClr val="tx2"/>
                </a:solidFill>
                <a:latin typeface="RijksoverheidSansText" panose="020B0503040202060203" pitchFamily="34" charset="77"/>
              </a:defRPr>
            </a:lvl1pPr>
          </a:lstStyle>
          <a:p>
            <a:fld id="{76888F17-F3EA-204D-A9B0-81B8BD152AFC}" type="slidenum">
              <a:rPr lang="en-NL" smtClean="0"/>
              <a:pPr/>
              <a:t>‹nr.›</a:t>
            </a:fld>
            <a:endParaRPr lang="en-NL"/>
          </a:p>
        </p:txBody>
      </p:sp>
      <p:sp>
        <p:nvSpPr>
          <p:cNvPr id="16" name="Content Placeholder 2">
            <a:extLst>
              <a:ext uri="{FF2B5EF4-FFF2-40B4-BE49-F238E27FC236}">
                <a16:creationId xmlns:a16="http://schemas.microsoft.com/office/drawing/2014/main" id="{D87D18E2-CED2-0827-C6E7-CADC0F88E25F}"/>
              </a:ext>
            </a:extLst>
          </p:cNvPr>
          <p:cNvSpPr>
            <a:spLocks noGrp="1"/>
          </p:cNvSpPr>
          <p:nvPr>
            <p:ph sz="half" idx="13"/>
          </p:nvPr>
        </p:nvSpPr>
        <p:spPr>
          <a:xfrm>
            <a:off x="1064794" y="2030122"/>
            <a:ext cx="4728411" cy="358541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Tree>
    <p:extLst>
      <p:ext uri="{BB962C8B-B14F-4D97-AF65-F5344CB8AC3E}">
        <p14:creationId xmlns:p14="http://schemas.microsoft.com/office/powerpoint/2010/main" val="845842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oud met afbeeldin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BBA1665-9457-A505-79A6-F55E05F9905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9983"/>
          <a:stretch/>
        </p:blipFill>
        <p:spPr>
          <a:xfrm rot="120000">
            <a:off x="-188956" y="5662055"/>
            <a:ext cx="12675270" cy="1703886"/>
          </a:xfrm>
          <a:prstGeom prst="rect">
            <a:avLst/>
          </a:prstGeom>
        </p:spPr>
      </p:pic>
      <p:sp>
        <p:nvSpPr>
          <p:cNvPr id="2" name="Title 1">
            <a:extLst>
              <a:ext uri="{FF2B5EF4-FFF2-40B4-BE49-F238E27FC236}">
                <a16:creationId xmlns:a16="http://schemas.microsoft.com/office/drawing/2014/main" id="{7F1BF14D-C98C-2043-9340-C7B0F9F3ECC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40EDB0BE-AC70-D993-FEDD-20CACDD25A2F}"/>
              </a:ext>
            </a:extLst>
          </p:cNvPr>
          <p:cNvSpPr>
            <a:spLocks noGrp="1"/>
          </p:cNvSpPr>
          <p:nvPr>
            <p:ph sz="half" idx="1"/>
          </p:nvPr>
        </p:nvSpPr>
        <p:spPr>
          <a:xfrm>
            <a:off x="838200" y="1825625"/>
            <a:ext cx="4635843" cy="399440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10" name="Date Placeholder 3">
            <a:extLst>
              <a:ext uri="{FF2B5EF4-FFF2-40B4-BE49-F238E27FC236}">
                <a16:creationId xmlns:a16="http://schemas.microsoft.com/office/drawing/2014/main" id="{49B3434C-6386-1DA1-8F5C-642C6A7F9496}"/>
              </a:ext>
            </a:extLst>
          </p:cNvPr>
          <p:cNvSpPr>
            <a:spLocks noGrp="1"/>
          </p:cNvSpPr>
          <p:nvPr>
            <p:ph type="dt" sz="half" idx="10"/>
          </p:nvPr>
        </p:nvSpPr>
        <p:spPr>
          <a:xfrm>
            <a:off x="838200" y="6356350"/>
            <a:ext cx="2743200" cy="365125"/>
          </a:xfrm>
        </p:spPr>
        <p:txBody>
          <a:bodyPr/>
          <a:lstStyle>
            <a:lvl1pPr>
              <a:defRPr>
                <a:solidFill>
                  <a:schemeClr val="tx2"/>
                </a:solidFill>
                <a:latin typeface="RijksoverheidSansText" panose="020B0503040202060203" pitchFamily="34" charset="77"/>
              </a:defRPr>
            </a:lvl1pPr>
          </a:lstStyle>
          <a:p>
            <a:fld id="{CA9725B0-0D6D-0747-882D-C58973A76648}" type="datetimeFigureOut">
              <a:rPr lang="en-NL" smtClean="0"/>
              <a:pPr/>
              <a:t>10/23/2023</a:t>
            </a:fld>
            <a:endParaRPr lang="en-NL" dirty="0"/>
          </a:p>
        </p:txBody>
      </p:sp>
      <p:sp>
        <p:nvSpPr>
          <p:cNvPr id="11" name="Footer Placeholder 4">
            <a:extLst>
              <a:ext uri="{FF2B5EF4-FFF2-40B4-BE49-F238E27FC236}">
                <a16:creationId xmlns:a16="http://schemas.microsoft.com/office/drawing/2014/main" id="{2801349D-167C-311E-AFDF-A951779AF8E4}"/>
              </a:ext>
            </a:extLst>
          </p:cNvPr>
          <p:cNvSpPr>
            <a:spLocks noGrp="1"/>
          </p:cNvSpPr>
          <p:nvPr>
            <p:ph type="ftr" sz="quarter" idx="11"/>
          </p:nvPr>
        </p:nvSpPr>
        <p:spPr>
          <a:xfrm>
            <a:off x="4038600" y="6356350"/>
            <a:ext cx="4114800" cy="365125"/>
          </a:xfrm>
        </p:spPr>
        <p:txBody>
          <a:bodyPr/>
          <a:lstStyle>
            <a:lvl1pPr>
              <a:defRPr>
                <a:solidFill>
                  <a:schemeClr val="tx2"/>
                </a:solidFill>
                <a:latin typeface="RijksoverheidSansText" panose="020B0503040202060203" pitchFamily="34" charset="77"/>
              </a:defRPr>
            </a:lvl1pPr>
          </a:lstStyle>
          <a:p>
            <a:endParaRPr lang="en-NL" dirty="0"/>
          </a:p>
        </p:txBody>
      </p:sp>
      <p:sp>
        <p:nvSpPr>
          <p:cNvPr id="12" name="Slide Number Placeholder 5">
            <a:extLst>
              <a:ext uri="{FF2B5EF4-FFF2-40B4-BE49-F238E27FC236}">
                <a16:creationId xmlns:a16="http://schemas.microsoft.com/office/drawing/2014/main" id="{D58EABA2-C427-2D42-B3AC-783AA5FBFBB6}"/>
              </a:ext>
            </a:extLst>
          </p:cNvPr>
          <p:cNvSpPr>
            <a:spLocks noGrp="1"/>
          </p:cNvSpPr>
          <p:nvPr>
            <p:ph type="sldNum" sz="quarter" idx="12"/>
          </p:nvPr>
        </p:nvSpPr>
        <p:spPr>
          <a:xfrm>
            <a:off x="8610600" y="6356350"/>
            <a:ext cx="2743200" cy="365125"/>
          </a:xfrm>
        </p:spPr>
        <p:txBody>
          <a:bodyPr/>
          <a:lstStyle>
            <a:lvl1pPr>
              <a:defRPr>
                <a:solidFill>
                  <a:schemeClr val="tx2"/>
                </a:solidFill>
                <a:latin typeface="RijksoverheidSansText" panose="020B0503040202060203" pitchFamily="34" charset="77"/>
              </a:defRPr>
            </a:lvl1pPr>
          </a:lstStyle>
          <a:p>
            <a:fld id="{76888F17-F3EA-204D-A9B0-81B8BD152AFC}" type="slidenum">
              <a:rPr lang="en-NL" smtClean="0"/>
              <a:pPr/>
              <a:t>‹nr.›</a:t>
            </a:fld>
            <a:endParaRPr lang="en-NL"/>
          </a:p>
        </p:txBody>
      </p:sp>
      <p:sp>
        <p:nvSpPr>
          <p:cNvPr id="5" name="Picture Placeholder 2">
            <a:extLst>
              <a:ext uri="{FF2B5EF4-FFF2-40B4-BE49-F238E27FC236}">
                <a16:creationId xmlns:a16="http://schemas.microsoft.com/office/drawing/2014/main" id="{5B130FF1-6221-D8B9-DAD1-1FCFFD8106A0}"/>
              </a:ext>
            </a:extLst>
          </p:cNvPr>
          <p:cNvSpPr>
            <a:spLocks noGrp="1"/>
          </p:cNvSpPr>
          <p:nvPr>
            <p:ph type="pic" idx="13"/>
          </p:nvPr>
        </p:nvSpPr>
        <p:spPr>
          <a:xfrm>
            <a:off x="5634681" y="1825625"/>
            <a:ext cx="5720707" cy="3994407"/>
          </a:xfrm>
        </p:spPr>
        <p:txBody>
          <a:bodyPr>
            <a:normAutofit/>
          </a:bodyPr>
          <a:lstStyle>
            <a:lvl1pPr marL="0" indent="0">
              <a:buNone/>
              <a:defRPr sz="28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dirty="0"/>
          </a:p>
        </p:txBody>
      </p:sp>
    </p:spTree>
    <p:extLst>
      <p:ext uri="{BB962C8B-B14F-4D97-AF65-F5344CB8AC3E}">
        <p14:creationId xmlns:p14="http://schemas.microsoft.com/office/powerpoint/2010/main" val="3915019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AAEAFAE-03AD-0991-7C17-D28A2375B21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9983"/>
          <a:stretch/>
        </p:blipFill>
        <p:spPr>
          <a:xfrm rot="120000">
            <a:off x="-188956" y="5662055"/>
            <a:ext cx="12675270" cy="1703886"/>
          </a:xfrm>
          <a:prstGeom prst="rect">
            <a:avLst/>
          </a:prstGeom>
        </p:spPr>
      </p:pic>
      <p:sp>
        <p:nvSpPr>
          <p:cNvPr id="2" name="Title 1">
            <a:extLst>
              <a:ext uri="{FF2B5EF4-FFF2-40B4-BE49-F238E27FC236}">
                <a16:creationId xmlns:a16="http://schemas.microsoft.com/office/drawing/2014/main" id="{CAD5B7DD-58B1-C207-67DE-B20B28DDD0E1}"/>
              </a:ext>
            </a:extLst>
          </p:cNvPr>
          <p:cNvSpPr>
            <a:spLocks noGrp="1"/>
          </p:cNvSpPr>
          <p:nvPr>
            <p:ph type="title"/>
          </p:nvPr>
        </p:nvSpPr>
        <p:spPr/>
        <p:txBody>
          <a:bodyPr/>
          <a:lstStyle/>
          <a:p>
            <a:r>
              <a:rPr lang="en-GB"/>
              <a:t>Click to edit Master title style</a:t>
            </a:r>
            <a:endParaRPr lang="en-NL"/>
          </a:p>
        </p:txBody>
      </p:sp>
      <p:sp>
        <p:nvSpPr>
          <p:cNvPr id="7" name="Date Placeholder 3">
            <a:extLst>
              <a:ext uri="{FF2B5EF4-FFF2-40B4-BE49-F238E27FC236}">
                <a16:creationId xmlns:a16="http://schemas.microsoft.com/office/drawing/2014/main" id="{EA57E4B7-21EA-C8AA-351B-D0DBA36C08B4}"/>
              </a:ext>
            </a:extLst>
          </p:cNvPr>
          <p:cNvSpPr>
            <a:spLocks noGrp="1"/>
          </p:cNvSpPr>
          <p:nvPr>
            <p:ph type="dt" sz="half" idx="10"/>
          </p:nvPr>
        </p:nvSpPr>
        <p:spPr>
          <a:xfrm>
            <a:off x="838200" y="6356350"/>
            <a:ext cx="2743200" cy="365125"/>
          </a:xfrm>
        </p:spPr>
        <p:txBody>
          <a:bodyPr/>
          <a:lstStyle>
            <a:lvl1pPr>
              <a:defRPr>
                <a:solidFill>
                  <a:schemeClr val="tx2"/>
                </a:solidFill>
                <a:latin typeface="RijksoverheidSansText" panose="020B0503040202060203" pitchFamily="34" charset="77"/>
              </a:defRPr>
            </a:lvl1pPr>
          </a:lstStyle>
          <a:p>
            <a:fld id="{CA9725B0-0D6D-0747-882D-C58973A76648}" type="datetimeFigureOut">
              <a:rPr lang="en-NL" smtClean="0"/>
              <a:pPr/>
              <a:t>10/23/2023</a:t>
            </a:fld>
            <a:endParaRPr lang="en-NL" dirty="0"/>
          </a:p>
        </p:txBody>
      </p:sp>
      <p:sp>
        <p:nvSpPr>
          <p:cNvPr id="8" name="Footer Placeholder 4">
            <a:extLst>
              <a:ext uri="{FF2B5EF4-FFF2-40B4-BE49-F238E27FC236}">
                <a16:creationId xmlns:a16="http://schemas.microsoft.com/office/drawing/2014/main" id="{24DC5206-C3E0-1C4A-121D-97F0CEF4A700}"/>
              </a:ext>
            </a:extLst>
          </p:cNvPr>
          <p:cNvSpPr>
            <a:spLocks noGrp="1"/>
          </p:cNvSpPr>
          <p:nvPr>
            <p:ph type="ftr" sz="quarter" idx="11"/>
          </p:nvPr>
        </p:nvSpPr>
        <p:spPr>
          <a:xfrm>
            <a:off x="4038600" y="6356350"/>
            <a:ext cx="4114800" cy="365125"/>
          </a:xfrm>
        </p:spPr>
        <p:txBody>
          <a:bodyPr/>
          <a:lstStyle>
            <a:lvl1pPr>
              <a:defRPr>
                <a:solidFill>
                  <a:schemeClr val="tx2"/>
                </a:solidFill>
                <a:latin typeface="RijksoverheidSansText" panose="020B0503040202060203" pitchFamily="34" charset="77"/>
              </a:defRPr>
            </a:lvl1pPr>
          </a:lstStyle>
          <a:p>
            <a:endParaRPr lang="en-NL" dirty="0"/>
          </a:p>
        </p:txBody>
      </p:sp>
      <p:sp>
        <p:nvSpPr>
          <p:cNvPr id="9" name="Slide Number Placeholder 5">
            <a:extLst>
              <a:ext uri="{FF2B5EF4-FFF2-40B4-BE49-F238E27FC236}">
                <a16:creationId xmlns:a16="http://schemas.microsoft.com/office/drawing/2014/main" id="{AEBA4582-9A5A-6807-D30D-23129ECF669E}"/>
              </a:ext>
            </a:extLst>
          </p:cNvPr>
          <p:cNvSpPr>
            <a:spLocks noGrp="1"/>
          </p:cNvSpPr>
          <p:nvPr>
            <p:ph type="sldNum" sz="quarter" idx="12"/>
          </p:nvPr>
        </p:nvSpPr>
        <p:spPr>
          <a:xfrm>
            <a:off x="8610600" y="6356350"/>
            <a:ext cx="2743200" cy="365125"/>
          </a:xfrm>
        </p:spPr>
        <p:txBody>
          <a:bodyPr/>
          <a:lstStyle>
            <a:lvl1pPr>
              <a:defRPr>
                <a:solidFill>
                  <a:schemeClr val="tx2"/>
                </a:solidFill>
                <a:latin typeface="RijksoverheidSansText" panose="020B0503040202060203" pitchFamily="34" charset="77"/>
              </a:defRPr>
            </a:lvl1pPr>
          </a:lstStyle>
          <a:p>
            <a:fld id="{76888F17-F3EA-204D-A9B0-81B8BD152AFC}" type="slidenum">
              <a:rPr lang="en-NL" smtClean="0"/>
              <a:pPr/>
              <a:t>‹nr.›</a:t>
            </a:fld>
            <a:endParaRPr lang="en-NL"/>
          </a:p>
        </p:txBody>
      </p:sp>
    </p:spTree>
    <p:extLst>
      <p:ext uri="{BB962C8B-B14F-4D97-AF65-F5344CB8AC3E}">
        <p14:creationId xmlns:p14="http://schemas.microsoft.com/office/powerpoint/2010/main" val="2197925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c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4271507-ED17-E404-D212-DEFA208E48E8}"/>
              </a:ext>
            </a:extLst>
          </p:cNvPr>
          <p:cNvSpPr>
            <a:spLocks noGrp="1"/>
          </p:cNvSpPr>
          <p:nvPr>
            <p:ph type="dt" sz="half" idx="10"/>
          </p:nvPr>
        </p:nvSpPr>
        <p:spPr/>
        <p:txBody>
          <a:bodyPr/>
          <a:lstStyle/>
          <a:p>
            <a:fld id="{CA9725B0-0D6D-0747-882D-C58973A76648}" type="datetimeFigureOut">
              <a:rPr lang="en-NL" smtClean="0"/>
              <a:t>10/23/2023</a:t>
            </a:fld>
            <a:endParaRPr lang="en-NL"/>
          </a:p>
        </p:txBody>
      </p:sp>
      <p:sp>
        <p:nvSpPr>
          <p:cNvPr id="3" name="Footer Placeholder 2">
            <a:extLst>
              <a:ext uri="{FF2B5EF4-FFF2-40B4-BE49-F238E27FC236}">
                <a16:creationId xmlns:a16="http://schemas.microsoft.com/office/drawing/2014/main" id="{EFABAE47-507F-7316-A076-A2E97098968D}"/>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E0B06C13-92D8-3D93-B2E3-B2CBEAAF4DE8}"/>
              </a:ext>
            </a:extLst>
          </p:cNvPr>
          <p:cNvSpPr>
            <a:spLocks noGrp="1"/>
          </p:cNvSpPr>
          <p:nvPr>
            <p:ph type="sldNum" sz="quarter" idx="12"/>
          </p:nvPr>
        </p:nvSpPr>
        <p:spPr/>
        <p:txBody>
          <a:bodyPr/>
          <a:lstStyle/>
          <a:p>
            <a:fld id="{76888F17-F3EA-204D-A9B0-81B8BD152AFC}" type="slidenum">
              <a:rPr lang="en-NL" smtClean="0"/>
              <a:t>‹nr.›</a:t>
            </a:fld>
            <a:endParaRPr lang="en-NL"/>
          </a:p>
        </p:txBody>
      </p:sp>
    </p:spTree>
    <p:extLst>
      <p:ext uri="{BB962C8B-B14F-4D97-AF65-F5344CB8AC3E}">
        <p14:creationId xmlns:p14="http://schemas.microsoft.com/office/powerpoint/2010/main" val="2930146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0BA4613-B0C4-C8E9-9A3C-9142708F3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NL" dirty="0"/>
          </a:p>
        </p:txBody>
      </p:sp>
      <p:sp>
        <p:nvSpPr>
          <p:cNvPr id="3" name="Text Placeholder 2">
            <a:extLst>
              <a:ext uri="{FF2B5EF4-FFF2-40B4-BE49-F238E27FC236}">
                <a16:creationId xmlns:a16="http://schemas.microsoft.com/office/drawing/2014/main" id="{C04DCFB8-10A0-2375-485A-D16D1D21DC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NL" dirty="0"/>
          </a:p>
        </p:txBody>
      </p:sp>
      <p:sp>
        <p:nvSpPr>
          <p:cNvPr id="4" name="Date Placeholder 3">
            <a:extLst>
              <a:ext uri="{FF2B5EF4-FFF2-40B4-BE49-F238E27FC236}">
                <a16:creationId xmlns:a16="http://schemas.microsoft.com/office/drawing/2014/main" id="{EA34B82D-16AE-5E40-2E8A-E1BF06D591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lumMod val="50000"/>
                    <a:lumOff val="50000"/>
                  </a:schemeClr>
                </a:solidFill>
                <a:latin typeface="RijksoverheidSansText" panose="020B0503040202060203" pitchFamily="34" charset="77"/>
              </a:defRPr>
            </a:lvl1pPr>
          </a:lstStyle>
          <a:p>
            <a:fld id="{CA9725B0-0D6D-0747-882D-C58973A76648}" type="datetimeFigureOut">
              <a:rPr lang="en-NL" smtClean="0"/>
              <a:pPr/>
              <a:t>10/23/2023</a:t>
            </a:fld>
            <a:endParaRPr lang="en-NL"/>
          </a:p>
        </p:txBody>
      </p:sp>
      <p:sp>
        <p:nvSpPr>
          <p:cNvPr id="5" name="Footer Placeholder 4">
            <a:extLst>
              <a:ext uri="{FF2B5EF4-FFF2-40B4-BE49-F238E27FC236}">
                <a16:creationId xmlns:a16="http://schemas.microsoft.com/office/drawing/2014/main" id="{AF570BDB-1335-7636-8FF5-A798D7BE956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lumMod val="50000"/>
                    <a:lumOff val="50000"/>
                  </a:schemeClr>
                </a:solidFill>
                <a:latin typeface="RijksoverheidSansText" panose="020B0503040202060203" pitchFamily="34" charset="77"/>
              </a:defRPr>
            </a:lvl1pPr>
          </a:lstStyle>
          <a:p>
            <a:endParaRPr lang="en-NL" dirty="0"/>
          </a:p>
        </p:txBody>
      </p:sp>
      <p:sp>
        <p:nvSpPr>
          <p:cNvPr id="6" name="Slide Number Placeholder 5">
            <a:extLst>
              <a:ext uri="{FF2B5EF4-FFF2-40B4-BE49-F238E27FC236}">
                <a16:creationId xmlns:a16="http://schemas.microsoft.com/office/drawing/2014/main" id="{5069474E-116F-6D9B-C046-CAE1977EEE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lumMod val="50000"/>
                    <a:lumOff val="50000"/>
                  </a:schemeClr>
                </a:solidFill>
                <a:latin typeface="RijksoverheidSansText" panose="020B0503040202060203" pitchFamily="34" charset="77"/>
              </a:defRPr>
            </a:lvl1pPr>
          </a:lstStyle>
          <a:p>
            <a:fld id="{76888F17-F3EA-204D-A9B0-81B8BD152AFC}" type="slidenum">
              <a:rPr lang="en-NL" smtClean="0"/>
              <a:pPr/>
              <a:t>‹nr.›</a:t>
            </a:fld>
            <a:endParaRPr lang="en-NL"/>
          </a:p>
        </p:txBody>
      </p:sp>
    </p:spTree>
    <p:extLst>
      <p:ext uri="{BB962C8B-B14F-4D97-AF65-F5344CB8AC3E}">
        <p14:creationId xmlns:p14="http://schemas.microsoft.com/office/powerpoint/2010/main" val="4116398003"/>
      </p:ext>
    </p:extLst>
  </p:cSld>
  <p:clrMap bg1="lt1" tx1="dk1" bg2="lt2" tx2="dk2" accent1="accent1" accent2="accent2" accent3="accent3" accent4="accent4" accent5="accent5" accent6="accent6" hlink="hlink" folHlink="folHlink"/>
  <p:sldLayoutIdLst>
    <p:sldLayoutId id="2147483662" r:id="rId1"/>
    <p:sldLayoutId id="2147483650" r:id="rId2"/>
    <p:sldLayoutId id="2147483652" r:id="rId3"/>
    <p:sldLayoutId id="2147483659" r:id="rId4"/>
    <p:sldLayoutId id="2147483660" r:id="rId5"/>
    <p:sldLayoutId id="2147483658" r:id="rId6"/>
    <p:sldLayoutId id="2147483654" r:id="rId7"/>
    <p:sldLayoutId id="2147483655" r:id="rId8"/>
  </p:sldLayoutIdLst>
  <p:txStyles>
    <p:titleStyle>
      <a:lvl1pPr algn="l" defTabSz="914400" rtl="0" eaLnBrk="1" latinLnBrk="0" hangingPunct="1">
        <a:lnSpc>
          <a:spcPct val="90000"/>
        </a:lnSpc>
        <a:spcBef>
          <a:spcPct val="0"/>
        </a:spcBef>
        <a:buNone/>
        <a:defRPr sz="4400" b="1" kern="1200">
          <a:solidFill>
            <a:srgbClr val="31485A"/>
          </a:solidFill>
          <a:latin typeface="RijksoverheidSerif" panose="02000506060000020004"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2"/>
          </a:solidFill>
          <a:latin typeface="RijksoverheidSansText" panose="020B050304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ijksoverheidSansText" panose="020B050304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ijksoverheidSansText" panose="020B050304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pexels.com/nl-nl/foto/persoon-met-problemen-en-vragen-in-studies-5428833/"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uitelkaarmetkinderen.nl/"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1B0081B-6AD3-0F29-36BD-D2FC87466ADC}"/>
              </a:ext>
            </a:extLst>
          </p:cNvPr>
          <p:cNvSpPr>
            <a:spLocks noGrp="1"/>
          </p:cNvSpPr>
          <p:nvPr>
            <p:ph type="ctrTitle"/>
          </p:nvPr>
        </p:nvSpPr>
        <p:spPr>
          <a:xfrm>
            <a:off x="785812" y="969145"/>
            <a:ext cx="9144000" cy="2049815"/>
          </a:xfrm>
        </p:spPr>
        <p:txBody>
          <a:bodyPr/>
          <a:lstStyle/>
          <a:p>
            <a:r>
              <a:rPr lang="nl-NL" dirty="0"/>
              <a:t>Duurzaam Samenwerken na Scheiding </a:t>
            </a:r>
            <a:endParaRPr lang="en-NL" dirty="0"/>
          </a:p>
        </p:txBody>
      </p:sp>
      <p:sp>
        <p:nvSpPr>
          <p:cNvPr id="6" name="Subtitle 5">
            <a:extLst>
              <a:ext uri="{FF2B5EF4-FFF2-40B4-BE49-F238E27FC236}">
                <a16:creationId xmlns:a16="http://schemas.microsoft.com/office/drawing/2014/main" id="{471CAF2A-45E5-D608-B041-3A687F44A126}"/>
              </a:ext>
            </a:extLst>
          </p:cNvPr>
          <p:cNvSpPr>
            <a:spLocks noGrp="1"/>
          </p:cNvSpPr>
          <p:nvPr>
            <p:ph type="subTitle" idx="1"/>
          </p:nvPr>
        </p:nvSpPr>
        <p:spPr>
          <a:xfrm>
            <a:off x="938212" y="5051394"/>
            <a:ext cx="9144000" cy="1273605"/>
          </a:xfrm>
        </p:spPr>
        <p:txBody>
          <a:bodyPr>
            <a:normAutofit fontScale="62500" lnSpcReduction="20000"/>
          </a:bodyPr>
          <a:lstStyle/>
          <a:p>
            <a:r>
              <a:rPr lang="nl-NL" dirty="0"/>
              <a:t>Cora Bakker </a:t>
            </a:r>
          </a:p>
          <a:p>
            <a:r>
              <a:rPr lang="nl-NL" dirty="0"/>
              <a:t>Gedragswetenschapper JB West</a:t>
            </a:r>
          </a:p>
          <a:p>
            <a:r>
              <a:rPr lang="nl-NL" dirty="0"/>
              <a:t>Wendy van Vliet </a:t>
            </a:r>
          </a:p>
          <a:p>
            <a:r>
              <a:rPr lang="nl-NL" dirty="0"/>
              <a:t>Accountmanager Kenniscentrum Kind en Scheiding</a:t>
            </a:r>
          </a:p>
          <a:p>
            <a:endParaRPr lang="en-NL" dirty="0"/>
          </a:p>
        </p:txBody>
      </p:sp>
      <p:pic>
        <p:nvPicPr>
          <p:cNvPr id="2" name="Afbeelding 1">
            <a:extLst>
              <a:ext uri="{FF2B5EF4-FFF2-40B4-BE49-F238E27FC236}">
                <a16:creationId xmlns:a16="http://schemas.microsoft.com/office/drawing/2014/main" id="{037BCF5A-081F-AC5C-B5E1-DA441BEF6332}"/>
              </a:ext>
            </a:extLst>
          </p:cNvPr>
          <p:cNvPicPr>
            <a:picLocks noChangeAspect="1"/>
          </p:cNvPicPr>
          <p:nvPr/>
        </p:nvPicPr>
        <p:blipFill>
          <a:blip r:embed="rId3"/>
          <a:stretch>
            <a:fillRect/>
          </a:stretch>
        </p:blipFill>
        <p:spPr>
          <a:xfrm>
            <a:off x="7927089" y="4675645"/>
            <a:ext cx="4310246" cy="2426418"/>
          </a:xfrm>
          <a:prstGeom prst="rect">
            <a:avLst/>
          </a:prstGeom>
        </p:spPr>
      </p:pic>
    </p:spTree>
    <p:extLst>
      <p:ext uri="{BB962C8B-B14F-4D97-AF65-F5344CB8AC3E}">
        <p14:creationId xmlns:p14="http://schemas.microsoft.com/office/powerpoint/2010/main" val="3083198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4DF96-CB95-8372-AB4D-F2F2CC05DC97}"/>
              </a:ext>
            </a:extLst>
          </p:cNvPr>
          <p:cNvSpPr>
            <a:spLocks noGrp="1"/>
          </p:cNvSpPr>
          <p:nvPr>
            <p:ph type="title"/>
          </p:nvPr>
        </p:nvSpPr>
        <p:spPr/>
        <p:txBody>
          <a:bodyPr/>
          <a:lstStyle/>
          <a:p>
            <a:r>
              <a:rPr lang="nl-NL" dirty="0"/>
              <a:t>Casus - 3</a:t>
            </a:r>
          </a:p>
        </p:txBody>
      </p:sp>
      <p:sp>
        <p:nvSpPr>
          <p:cNvPr id="4" name="Titel 3">
            <a:extLst>
              <a:ext uri="{FF2B5EF4-FFF2-40B4-BE49-F238E27FC236}">
                <a16:creationId xmlns:a16="http://schemas.microsoft.com/office/drawing/2014/main" id="{FCB717A0-1FC9-47B0-A580-C741DD7A4B09}"/>
              </a:ext>
            </a:extLst>
          </p:cNvPr>
          <p:cNvSpPr>
            <a:spLocks noGrp="1"/>
          </p:cNvSpPr>
          <p:nvPr>
            <p:ph idx="1"/>
          </p:nvPr>
        </p:nvSpPr>
        <p:spPr>
          <a:xfrm>
            <a:off x="838200" y="1825625"/>
            <a:ext cx="8382000" cy="3994150"/>
          </a:xfrm>
        </p:spPr>
        <p:txBody>
          <a:bodyPr>
            <a:normAutofit/>
          </a:bodyPr>
          <a:lstStyle/>
          <a:p>
            <a:pPr marL="0" indent="0">
              <a:lnSpc>
                <a:spcPct val="90000"/>
              </a:lnSpc>
              <a:buNone/>
            </a:pPr>
            <a:r>
              <a:rPr lang="nl-NL" sz="1700" dirty="0"/>
              <a:t>Karin en Stefan zijn mensen bij wie geen andere problematiek lijkt te spelen.  Het zijn normaal functionerende mensen.</a:t>
            </a:r>
          </a:p>
          <a:p>
            <a:pPr marL="0" indent="0">
              <a:lnSpc>
                <a:spcPct val="90000"/>
              </a:lnSpc>
              <a:buNone/>
            </a:pPr>
            <a:endParaRPr lang="nl-NL" sz="1700" dirty="0"/>
          </a:p>
          <a:p>
            <a:pPr marL="0" indent="0">
              <a:lnSpc>
                <a:spcPct val="90000"/>
              </a:lnSpc>
              <a:buNone/>
            </a:pPr>
            <a:r>
              <a:rPr lang="nl-NL" sz="1700" dirty="0"/>
              <a:t>Stefan is dominant. Hij wil dingen graag snel en praktisch regelen.</a:t>
            </a:r>
            <a:br>
              <a:rPr lang="nl-NL" sz="1700" dirty="0"/>
            </a:br>
            <a:r>
              <a:rPr lang="nl-NL" sz="1700" dirty="0"/>
              <a:t>Dit was ook zo ten tijde van de relatie met Karin.</a:t>
            </a:r>
          </a:p>
          <a:p>
            <a:pPr marL="0" indent="0">
              <a:lnSpc>
                <a:spcPct val="90000"/>
              </a:lnSpc>
              <a:buNone/>
            </a:pPr>
            <a:r>
              <a:rPr lang="nl-NL" sz="1700" dirty="0"/>
              <a:t>Toe was dit positief. Het gaf een veilig gevoel, hij regelde de randvoorwaarden.</a:t>
            </a:r>
          </a:p>
          <a:p>
            <a:pPr marL="0" indent="0">
              <a:lnSpc>
                <a:spcPct val="90000"/>
              </a:lnSpc>
              <a:buNone/>
            </a:pPr>
            <a:r>
              <a:rPr lang="nl-NL" sz="1700" dirty="0"/>
              <a:t>Ouders van vader zijn wel betrokken, maar geen bijzonderheden.</a:t>
            </a:r>
          </a:p>
          <a:p>
            <a:pPr marL="0" indent="0">
              <a:lnSpc>
                <a:spcPct val="90000"/>
              </a:lnSpc>
              <a:buNone/>
            </a:pPr>
            <a:endParaRPr lang="nl-NL" sz="1700" dirty="0"/>
          </a:p>
          <a:p>
            <a:pPr marL="0" indent="0">
              <a:lnSpc>
                <a:spcPct val="90000"/>
              </a:lnSpc>
              <a:buNone/>
            </a:pPr>
            <a:r>
              <a:rPr lang="nl-NL" sz="1700" dirty="0"/>
              <a:t>Karin is zachtaardig en snel emotioneel. Zij is veel bezig met spiritualiteit en heel zorgzaam.</a:t>
            </a:r>
          </a:p>
          <a:p>
            <a:pPr marL="0" indent="0">
              <a:lnSpc>
                <a:spcPct val="90000"/>
              </a:lnSpc>
              <a:buNone/>
            </a:pPr>
            <a:r>
              <a:rPr lang="nl-NL" sz="1700" dirty="0"/>
              <a:t>Karin leunt veel op haar ouders. </a:t>
            </a:r>
          </a:p>
          <a:p>
            <a:pPr marL="0" indent="0">
              <a:lnSpc>
                <a:spcPct val="90000"/>
              </a:lnSpc>
              <a:buNone/>
            </a:pPr>
            <a:endParaRPr lang="nl-NL" sz="3300" dirty="0"/>
          </a:p>
          <a:p>
            <a:pPr marL="0" indent="0">
              <a:lnSpc>
                <a:spcPct val="90000"/>
              </a:lnSpc>
              <a:buNone/>
            </a:pPr>
            <a:endParaRPr lang="nl-NL" sz="3300" dirty="0"/>
          </a:p>
        </p:txBody>
      </p:sp>
      <p:sp>
        <p:nvSpPr>
          <p:cNvPr id="6" name="Ondertitel 4">
            <a:extLst>
              <a:ext uri="{FF2B5EF4-FFF2-40B4-BE49-F238E27FC236}">
                <a16:creationId xmlns:a16="http://schemas.microsoft.com/office/drawing/2014/main" id="{DD6FC302-CCA5-4FE5-92D5-D63991A51B48}"/>
              </a:ext>
            </a:extLst>
          </p:cNvPr>
          <p:cNvSpPr txBox="1">
            <a:spLocks/>
          </p:cNvSpPr>
          <p:nvPr/>
        </p:nvSpPr>
        <p:spPr>
          <a:xfrm>
            <a:off x="838200" y="4621312"/>
            <a:ext cx="5960863" cy="266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2"/>
                </a:solidFill>
                <a:latin typeface="RijksoverheidSansText" panose="020B050304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ijksoverheidSansText" panose="020B050304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ijksoverheidSansText" panose="020B050304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spTree>
    <p:extLst>
      <p:ext uri="{BB962C8B-B14F-4D97-AF65-F5344CB8AC3E}">
        <p14:creationId xmlns:p14="http://schemas.microsoft.com/office/powerpoint/2010/main" val="672383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4DF96-CB95-8372-AB4D-F2F2CC05DC97}"/>
              </a:ext>
            </a:extLst>
          </p:cNvPr>
          <p:cNvSpPr>
            <a:spLocks noGrp="1"/>
          </p:cNvSpPr>
          <p:nvPr>
            <p:ph type="title"/>
          </p:nvPr>
        </p:nvSpPr>
        <p:spPr/>
        <p:txBody>
          <a:bodyPr/>
          <a:lstStyle/>
          <a:p>
            <a:r>
              <a:rPr lang="nl-NL" dirty="0"/>
              <a:t>Casus - 4</a:t>
            </a:r>
            <a:endParaRPr lang="nl-NL" dirty="0">
              <a:highlight>
                <a:srgbClr val="FFFF00"/>
              </a:highlight>
            </a:endParaRPr>
          </a:p>
        </p:txBody>
      </p:sp>
      <p:sp>
        <p:nvSpPr>
          <p:cNvPr id="4" name="Titel 3">
            <a:extLst>
              <a:ext uri="{FF2B5EF4-FFF2-40B4-BE49-F238E27FC236}">
                <a16:creationId xmlns:a16="http://schemas.microsoft.com/office/drawing/2014/main" id="{FCB717A0-1FC9-47B0-A580-C741DD7A4B09}"/>
              </a:ext>
            </a:extLst>
          </p:cNvPr>
          <p:cNvSpPr>
            <a:spLocks noGrp="1"/>
          </p:cNvSpPr>
          <p:nvPr>
            <p:ph idx="1"/>
          </p:nvPr>
        </p:nvSpPr>
        <p:spPr>
          <a:xfrm>
            <a:off x="838199" y="1825625"/>
            <a:ext cx="9346809" cy="3994150"/>
          </a:xfrm>
        </p:spPr>
        <p:txBody>
          <a:bodyPr>
            <a:normAutofit lnSpcReduction="10000"/>
          </a:bodyPr>
          <a:lstStyle/>
          <a:p>
            <a:pPr marL="0" indent="0">
              <a:lnSpc>
                <a:spcPct val="90000"/>
              </a:lnSpc>
              <a:buNone/>
            </a:pPr>
            <a:r>
              <a:rPr lang="nl-NL" sz="2400" dirty="0"/>
              <a:t>Er zijn meerdere hulpverleningstrajecten gestart.</a:t>
            </a:r>
          </a:p>
          <a:p>
            <a:pPr marL="0" indent="0">
              <a:lnSpc>
                <a:spcPct val="90000"/>
              </a:lnSpc>
              <a:buNone/>
            </a:pPr>
            <a:r>
              <a:rPr lang="nl-NL" sz="2400" dirty="0"/>
              <a:t>Zowel Karin als Stefan lijken welwillend.</a:t>
            </a:r>
          </a:p>
          <a:p>
            <a:pPr marL="0" indent="0">
              <a:lnSpc>
                <a:spcPct val="90000"/>
              </a:lnSpc>
              <a:buNone/>
            </a:pPr>
            <a:r>
              <a:rPr lang="nl-NL" sz="2400" dirty="0"/>
              <a:t>Een traject loopt spaak omdat Karin gaat twijfelen. Zij denkt dat de interventie niet gaat helpen en voelt zich niet gehoord en begrepen.</a:t>
            </a:r>
          </a:p>
          <a:p>
            <a:pPr marL="0" indent="0">
              <a:lnSpc>
                <a:spcPct val="90000"/>
              </a:lnSpc>
              <a:buNone/>
            </a:pPr>
            <a:r>
              <a:rPr lang="nl-NL" sz="2400" dirty="0"/>
              <a:t>Karin dient meerdere klachten in bij alle inzet van hulp. </a:t>
            </a:r>
          </a:p>
          <a:p>
            <a:pPr marL="0" indent="0">
              <a:lnSpc>
                <a:spcPct val="90000"/>
              </a:lnSpc>
              <a:buNone/>
            </a:pPr>
            <a:r>
              <a:rPr lang="nl-NL" sz="2400" dirty="0"/>
              <a:t>Karin is een vrouw waarvan je dit in de basis niet verwacht. Lief en  welwillend en benoemt dat zij het erg belangrijk vindt dat Lisa goed contact heeft met allebei haar ouders. </a:t>
            </a:r>
          </a:p>
          <a:p>
            <a:pPr marL="0" indent="0">
              <a:lnSpc>
                <a:spcPct val="90000"/>
              </a:lnSpc>
              <a:buNone/>
            </a:pPr>
            <a:r>
              <a:rPr lang="nl-NL" sz="2400" dirty="0"/>
              <a:t>Ze is bang voor Stefan omdat ze niet tegen hem opgewassen is. Karin vindt dat Stefan continu over haar grenzen heen gaat. </a:t>
            </a:r>
          </a:p>
          <a:p>
            <a:pPr marL="0" indent="0">
              <a:lnSpc>
                <a:spcPct val="90000"/>
              </a:lnSpc>
              <a:buNone/>
            </a:pPr>
            <a:endParaRPr lang="nl-NL" sz="3300" dirty="0"/>
          </a:p>
          <a:p>
            <a:pPr marL="0" indent="0">
              <a:lnSpc>
                <a:spcPct val="90000"/>
              </a:lnSpc>
              <a:buNone/>
            </a:pPr>
            <a:endParaRPr lang="nl-NL" sz="3300" dirty="0"/>
          </a:p>
        </p:txBody>
      </p:sp>
      <p:sp>
        <p:nvSpPr>
          <p:cNvPr id="6" name="Ondertitel 4">
            <a:extLst>
              <a:ext uri="{FF2B5EF4-FFF2-40B4-BE49-F238E27FC236}">
                <a16:creationId xmlns:a16="http://schemas.microsoft.com/office/drawing/2014/main" id="{DD6FC302-CCA5-4FE5-92D5-D63991A51B48}"/>
              </a:ext>
            </a:extLst>
          </p:cNvPr>
          <p:cNvSpPr txBox="1">
            <a:spLocks/>
          </p:cNvSpPr>
          <p:nvPr/>
        </p:nvSpPr>
        <p:spPr>
          <a:xfrm>
            <a:off x="838200" y="4621312"/>
            <a:ext cx="5960863" cy="266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2"/>
                </a:solidFill>
                <a:latin typeface="RijksoverheidSansText" panose="020B050304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ijksoverheidSansText" panose="020B050304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ijksoverheidSansText" panose="020B050304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spTree>
    <p:extLst>
      <p:ext uri="{BB962C8B-B14F-4D97-AF65-F5344CB8AC3E}">
        <p14:creationId xmlns:p14="http://schemas.microsoft.com/office/powerpoint/2010/main" val="3891510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4DF96-CB95-8372-AB4D-F2F2CC05DC97}"/>
              </a:ext>
            </a:extLst>
          </p:cNvPr>
          <p:cNvSpPr>
            <a:spLocks noGrp="1"/>
          </p:cNvSpPr>
          <p:nvPr>
            <p:ph type="title"/>
          </p:nvPr>
        </p:nvSpPr>
        <p:spPr/>
        <p:txBody>
          <a:bodyPr/>
          <a:lstStyle/>
          <a:p>
            <a:r>
              <a:rPr lang="nl-NL" dirty="0"/>
              <a:t>Hoe kun je hiermee omgaan?</a:t>
            </a:r>
            <a:endParaRPr lang="nl-NL" dirty="0">
              <a:highlight>
                <a:srgbClr val="FFFF00"/>
              </a:highlight>
            </a:endParaRPr>
          </a:p>
        </p:txBody>
      </p:sp>
      <p:sp>
        <p:nvSpPr>
          <p:cNvPr id="4" name="Titel 3">
            <a:extLst>
              <a:ext uri="{FF2B5EF4-FFF2-40B4-BE49-F238E27FC236}">
                <a16:creationId xmlns:a16="http://schemas.microsoft.com/office/drawing/2014/main" id="{FCB717A0-1FC9-47B0-A580-C741DD7A4B09}"/>
              </a:ext>
            </a:extLst>
          </p:cNvPr>
          <p:cNvSpPr>
            <a:spLocks noGrp="1"/>
          </p:cNvSpPr>
          <p:nvPr>
            <p:ph idx="1"/>
          </p:nvPr>
        </p:nvSpPr>
        <p:spPr>
          <a:xfrm>
            <a:off x="838200" y="1825625"/>
            <a:ext cx="8382000" cy="3994150"/>
          </a:xfrm>
        </p:spPr>
        <p:txBody>
          <a:bodyPr>
            <a:normAutofit/>
          </a:bodyPr>
          <a:lstStyle/>
          <a:p>
            <a:pPr marL="0" indent="0">
              <a:lnSpc>
                <a:spcPct val="90000"/>
              </a:lnSpc>
              <a:buNone/>
            </a:pPr>
            <a:endParaRPr lang="nl-NL" sz="3300" dirty="0"/>
          </a:p>
          <a:p>
            <a:pPr marL="0" indent="0">
              <a:lnSpc>
                <a:spcPct val="90000"/>
              </a:lnSpc>
              <a:buNone/>
            </a:pPr>
            <a:endParaRPr lang="nl-NL" sz="3300" dirty="0"/>
          </a:p>
        </p:txBody>
      </p:sp>
      <p:sp>
        <p:nvSpPr>
          <p:cNvPr id="6" name="Ondertitel 4">
            <a:extLst>
              <a:ext uri="{FF2B5EF4-FFF2-40B4-BE49-F238E27FC236}">
                <a16:creationId xmlns:a16="http://schemas.microsoft.com/office/drawing/2014/main" id="{DD6FC302-CCA5-4FE5-92D5-D63991A51B48}"/>
              </a:ext>
            </a:extLst>
          </p:cNvPr>
          <p:cNvSpPr txBox="1">
            <a:spLocks/>
          </p:cNvSpPr>
          <p:nvPr/>
        </p:nvSpPr>
        <p:spPr>
          <a:xfrm>
            <a:off x="838200" y="4621312"/>
            <a:ext cx="5960863" cy="266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2"/>
                </a:solidFill>
                <a:latin typeface="RijksoverheidSansText" panose="020B050304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ijksoverheidSansText" panose="020B050304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ijksoverheidSansText" panose="020B050304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sp>
        <p:nvSpPr>
          <p:cNvPr id="5" name="Tekstvak 4">
            <a:extLst>
              <a:ext uri="{FF2B5EF4-FFF2-40B4-BE49-F238E27FC236}">
                <a16:creationId xmlns:a16="http://schemas.microsoft.com/office/drawing/2014/main" id="{8591561E-4AED-30CD-2664-C3AE2685DAA8}"/>
              </a:ext>
            </a:extLst>
          </p:cNvPr>
          <p:cNvSpPr txBox="1"/>
          <p:nvPr/>
        </p:nvSpPr>
        <p:spPr>
          <a:xfrm>
            <a:off x="838199" y="1825625"/>
            <a:ext cx="9394371" cy="2954655"/>
          </a:xfrm>
          <a:prstGeom prst="rect">
            <a:avLst/>
          </a:prstGeom>
          <a:noFill/>
        </p:spPr>
        <p:txBody>
          <a:bodyPr wrap="square" rtlCol="0">
            <a:spAutoFit/>
          </a:bodyPr>
          <a:lstStyle/>
          <a:p>
            <a:r>
              <a:rPr lang="nl-NL" sz="2400" dirty="0">
                <a:latin typeface="RijksoverheidSansText" panose="020B0503040202060203"/>
              </a:rPr>
              <a:t>Welk patroon zien jullie hier? (klacht, melding…)</a:t>
            </a:r>
            <a:endParaRPr lang="nl-NL" sz="2400" dirty="0">
              <a:highlight>
                <a:srgbClr val="FFFF00"/>
              </a:highlight>
              <a:latin typeface="RijksoverheidSansText" panose="020B0503040202060203"/>
            </a:endParaRPr>
          </a:p>
          <a:p>
            <a:endParaRPr lang="nl-NL" sz="2400" dirty="0">
              <a:latin typeface="RijksoverheidSansText" panose="020B0503040202060203"/>
            </a:endParaRPr>
          </a:p>
          <a:p>
            <a:r>
              <a:rPr lang="nl-NL" sz="2400" dirty="0">
                <a:latin typeface="RijksoverheidSansText" panose="020B0503040202060203"/>
              </a:rPr>
              <a:t>Zijn er in deze casus terecht zorgen om de veiligheid van het kind waarvoor een kinderbeschermingsmaatregel nodig is?</a:t>
            </a:r>
          </a:p>
          <a:p>
            <a:endParaRPr lang="nl-NL" sz="2400" dirty="0">
              <a:latin typeface="RijksoverheidSansText" panose="020B0503040202060203"/>
            </a:endParaRPr>
          </a:p>
          <a:p>
            <a:r>
              <a:rPr lang="nl-NL" sz="2400" dirty="0">
                <a:latin typeface="RijksoverheidSansText" panose="020B0503040202060203"/>
              </a:rPr>
              <a:t>Hoe kunnen zorg en recht hierin nu samenkomen?</a:t>
            </a:r>
            <a:endParaRPr lang="en-US" sz="2400" dirty="0">
              <a:latin typeface="RijksoverheidSansText" panose="020B0503040202060203"/>
            </a:endParaRPr>
          </a:p>
          <a:p>
            <a:endParaRPr lang="nl-NL" sz="2400" dirty="0">
              <a:latin typeface="RijksoverheidSansText" panose="020B0503040202060203"/>
            </a:endParaRPr>
          </a:p>
          <a:p>
            <a:endParaRPr lang="nl-NL" dirty="0"/>
          </a:p>
        </p:txBody>
      </p:sp>
    </p:spTree>
    <p:extLst>
      <p:ext uri="{BB962C8B-B14F-4D97-AF65-F5344CB8AC3E}">
        <p14:creationId xmlns:p14="http://schemas.microsoft.com/office/powerpoint/2010/main" val="4120164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4DF96-CB95-8372-AB4D-F2F2CC05DC97}"/>
              </a:ext>
            </a:extLst>
          </p:cNvPr>
          <p:cNvSpPr>
            <a:spLocks noGrp="1"/>
          </p:cNvSpPr>
          <p:nvPr>
            <p:ph type="title"/>
          </p:nvPr>
        </p:nvSpPr>
        <p:spPr/>
        <p:txBody>
          <a:bodyPr/>
          <a:lstStyle/>
          <a:p>
            <a:r>
              <a:rPr lang="nl-NL" dirty="0"/>
              <a:t>Terug naar: Basisprincipes van een duurzame samenwerking</a:t>
            </a:r>
          </a:p>
        </p:txBody>
      </p:sp>
      <p:sp>
        <p:nvSpPr>
          <p:cNvPr id="4" name="Titel 3">
            <a:extLst>
              <a:ext uri="{FF2B5EF4-FFF2-40B4-BE49-F238E27FC236}">
                <a16:creationId xmlns:a16="http://schemas.microsoft.com/office/drawing/2014/main" id="{FCB717A0-1FC9-47B0-A580-C741DD7A4B09}"/>
              </a:ext>
            </a:extLst>
          </p:cNvPr>
          <p:cNvSpPr>
            <a:spLocks noGrp="1"/>
          </p:cNvSpPr>
          <p:nvPr>
            <p:ph idx="1"/>
          </p:nvPr>
        </p:nvSpPr>
        <p:spPr>
          <a:xfrm>
            <a:off x="838200" y="2141311"/>
            <a:ext cx="8382000" cy="3994150"/>
          </a:xfrm>
        </p:spPr>
        <p:txBody>
          <a:bodyPr>
            <a:normAutofit fontScale="85000" lnSpcReduction="20000"/>
          </a:bodyPr>
          <a:lstStyle/>
          <a:p>
            <a:pPr>
              <a:lnSpc>
                <a:spcPct val="100000"/>
              </a:lnSpc>
            </a:pPr>
            <a:r>
              <a:rPr lang="nl-NL" sz="3600" b="1" dirty="0"/>
              <a:t>Visie</a:t>
            </a:r>
          </a:p>
          <a:p>
            <a:pPr>
              <a:lnSpc>
                <a:spcPct val="100000"/>
              </a:lnSpc>
            </a:pPr>
            <a:r>
              <a:rPr lang="nl-NL" sz="3600" b="1" dirty="0"/>
              <a:t>Vertrouwen</a:t>
            </a:r>
          </a:p>
          <a:p>
            <a:pPr>
              <a:lnSpc>
                <a:spcPct val="100000"/>
              </a:lnSpc>
            </a:pPr>
            <a:r>
              <a:rPr lang="nl-NL" sz="3600" b="1" dirty="0"/>
              <a:t>Verbinden</a:t>
            </a:r>
          </a:p>
          <a:p>
            <a:pPr>
              <a:lnSpc>
                <a:spcPct val="100000"/>
              </a:lnSpc>
            </a:pPr>
            <a:r>
              <a:rPr lang="nl-NL" sz="3600" b="1" dirty="0"/>
              <a:t>Verantwoordelijkheid</a:t>
            </a:r>
          </a:p>
          <a:p>
            <a:pPr>
              <a:lnSpc>
                <a:spcPct val="100000"/>
              </a:lnSpc>
            </a:pPr>
            <a:endParaRPr lang="nl-NL" sz="3600" b="1" dirty="0"/>
          </a:p>
          <a:p>
            <a:pPr marL="0" indent="0">
              <a:lnSpc>
                <a:spcPct val="100000"/>
              </a:lnSpc>
              <a:buNone/>
            </a:pPr>
            <a:endParaRPr lang="nl-NL" sz="3600" b="1" dirty="0"/>
          </a:p>
          <a:p>
            <a:pPr marL="0" indent="0">
              <a:lnSpc>
                <a:spcPct val="100000"/>
              </a:lnSpc>
              <a:buNone/>
            </a:pPr>
            <a:r>
              <a:rPr lang="nl-NL" sz="3600" b="1" dirty="0"/>
              <a:t>Van Controle en Beheersing naar Vertrouwen en Verbinding</a:t>
            </a:r>
          </a:p>
          <a:p>
            <a:pPr marL="0" indent="0">
              <a:lnSpc>
                <a:spcPct val="90000"/>
              </a:lnSpc>
              <a:buNone/>
            </a:pPr>
            <a:endParaRPr lang="nl-NL" sz="3300" dirty="0"/>
          </a:p>
        </p:txBody>
      </p:sp>
    </p:spTree>
    <p:extLst>
      <p:ext uri="{BB962C8B-B14F-4D97-AF65-F5344CB8AC3E}">
        <p14:creationId xmlns:p14="http://schemas.microsoft.com/office/powerpoint/2010/main" val="97937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77ACD-B323-A7A9-5FB4-A92D9632EAC0}"/>
              </a:ext>
            </a:extLst>
          </p:cNvPr>
          <p:cNvSpPr>
            <a:spLocks noGrp="1"/>
          </p:cNvSpPr>
          <p:nvPr>
            <p:ph type="title"/>
          </p:nvPr>
        </p:nvSpPr>
        <p:spPr/>
        <p:txBody>
          <a:bodyPr/>
          <a:lstStyle/>
          <a:p>
            <a:r>
              <a:rPr lang="nl-NL" dirty="0"/>
              <a:t>1. Gedeelde Visie?</a:t>
            </a:r>
            <a:endParaRPr lang="en-US" dirty="0"/>
          </a:p>
        </p:txBody>
      </p:sp>
      <p:sp>
        <p:nvSpPr>
          <p:cNvPr id="3" name="Tijdelijke aanduiding voor inhoud 2">
            <a:extLst>
              <a:ext uri="{FF2B5EF4-FFF2-40B4-BE49-F238E27FC236}">
                <a16:creationId xmlns:a16="http://schemas.microsoft.com/office/drawing/2014/main" id="{1474B053-54E7-708D-1BE9-52A8F744076B}"/>
              </a:ext>
            </a:extLst>
          </p:cNvPr>
          <p:cNvSpPr>
            <a:spLocks noGrp="1"/>
          </p:cNvSpPr>
          <p:nvPr>
            <p:ph idx="1"/>
          </p:nvPr>
        </p:nvSpPr>
        <p:spPr/>
        <p:txBody>
          <a:bodyPr>
            <a:normAutofit/>
          </a:bodyPr>
          <a:lstStyle/>
          <a:p>
            <a:pPr marL="0" indent="0">
              <a:buNone/>
            </a:pPr>
            <a:endParaRPr lang="nl-NL" dirty="0"/>
          </a:p>
          <a:p>
            <a:pPr marL="0" indent="0">
              <a:buNone/>
            </a:pPr>
            <a:r>
              <a:rPr lang="nl-NL" dirty="0"/>
              <a:t>Karin en Stefan willen dat Lisa opgroeit als een onafhankelijke vrouw.</a:t>
            </a:r>
          </a:p>
          <a:p>
            <a:pPr marL="0" indent="0">
              <a:buNone/>
            </a:pPr>
            <a:r>
              <a:rPr lang="nl-NL" dirty="0"/>
              <a:t>Dat zij vrijheid voelt om haar eigen keuzes te kunnen maken.</a:t>
            </a:r>
          </a:p>
          <a:p>
            <a:pPr marL="0" indent="0">
              <a:buNone/>
            </a:pPr>
            <a:r>
              <a:rPr lang="en-US" dirty="0"/>
              <a:t>Ze </a:t>
            </a:r>
            <a:r>
              <a:rPr lang="en-US" dirty="0" err="1"/>
              <a:t>willen</a:t>
            </a:r>
            <a:r>
              <a:rPr lang="en-US" dirty="0"/>
              <a:t> </a:t>
            </a:r>
            <a:r>
              <a:rPr lang="en-US" dirty="0" err="1"/>
              <a:t>dat</a:t>
            </a:r>
            <a:r>
              <a:rPr lang="en-US" dirty="0"/>
              <a:t> </a:t>
            </a:r>
            <a:r>
              <a:rPr lang="en-US" dirty="0" err="1"/>
              <a:t>zij</a:t>
            </a:r>
            <a:r>
              <a:rPr lang="en-US" dirty="0"/>
              <a:t> </a:t>
            </a:r>
            <a:r>
              <a:rPr lang="en-US" dirty="0" err="1"/>
              <a:t>zorgzaam</a:t>
            </a:r>
            <a:r>
              <a:rPr lang="en-US" dirty="0"/>
              <a:t> is en </a:t>
            </a:r>
            <a:r>
              <a:rPr lang="en-US" dirty="0" err="1"/>
              <a:t>oog</a:t>
            </a:r>
            <a:r>
              <a:rPr lang="en-US" dirty="0"/>
              <a:t> </a:t>
            </a:r>
            <a:r>
              <a:rPr lang="en-US" dirty="0" err="1"/>
              <a:t>heeft</a:t>
            </a:r>
            <a:r>
              <a:rPr lang="en-US" dirty="0"/>
              <a:t> </a:t>
            </a:r>
            <a:r>
              <a:rPr lang="en-US" dirty="0" err="1"/>
              <a:t>voor</a:t>
            </a:r>
            <a:r>
              <a:rPr lang="en-US" dirty="0"/>
              <a:t> </a:t>
            </a:r>
            <a:r>
              <a:rPr lang="en-US" dirty="0" err="1"/>
              <a:t>anderen</a:t>
            </a:r>
            <a:r>
              <a:rPr lang="en-US" dirty="0"/>
              <a:t>.</a:t>
            </a:r>
          </a:p>
          <a:p>
            <a:pPr marL="0" indent="0">
              <a:buNone/>
            </a:pPr>
            <a:endParaRPr lang="en-US" dirty="0"/>
          </a:p>
        </p:txBody>
      </p:sp>
    </p:spTree>
    <p:extLst>
      <p:ext uri="{BB962C8B-B14F-4D97-AF65-F5344CB8AC3E}">
        <p14:creationId xmlns:p14="http://schemas.microsoft.com/office/powerpoint/2010/main" val="3765249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77ACD-B323-A7A9-5FB4-A92D9632EAC0}"/>
              </a:ext>
            </a:extLst>
          </p:cNvPr>
          <p:cNvSpPr>
            <a:spLocks noGrp="1"/>
          </p:cNvSpPr>
          <p:nvPr>
            <p:ph type="title"/>
          </p:nvPr>
        </p:nvSpPr>
        <p:spPr/>
        <p:txBody>
          <a:bodyPr/>
          <a:lstStyle/>
          <a:p>
            <a:r>
              <a:rPr lang="nl-NL" dirty="0"/>
              <a:t>2. Vertrouwen?</a:t>
            </a:r>
            <a:endParaRPr lang="en-US" dirty="0"/>
          </a:p>
        </p:txBody>
      </p:sp>
      <p:sp>
        <p:nvSpPr>
          <p:cNvPr id="3" name="Tijdelijke aanduiding voor inhoud 2">
            <a:extLst>
              <a:ext uri="{FF2B5EF4-FFF2-40B4-BE49-F238E27FC236}">
                <a16:creationId xmlns:a16="http://schemas.microsoft.com/office/drawing/2014/main" id="{1474B053-54E7-708D-1BE9-52A8F744076B}"/>
              </a:ext>
            </a:extLst>
          </p:cNvPr>
          <p:cNvSpPr>
            <a:spLocks noGrp="1"/>
          </p:cNvSpPr>
          <p:nvPr>
            <p:ph idx="1"/>
          </p:nvPr>
        </p:nvSpPr>
        <p:spPr/>
        <p:txBody>
          <a:bodyPr>
            <a:normAutofit/>
          </a:bodyPr>
          <a:lstStyle/>
          <a:p>
            <a:pPr marL="0" indent="0">
              <a:buNone/>
            </a:pPr>
            <a:endParaRPr lang="nl-NL" dirty="0"/>
          </a:p>
          <a:p>
            <a:endParaRPr lang="nl-NL" dirty="0"/>
          </a:p>
          <a:p>
            <a:pPr marL="0" indent="0">
              <a:buNone/>
            </a:pPr>
            <a:endParaRPr lang="nl-NL" dirty="0"/>
          </a:p>
        </p:txBody>
      </p:sp>
      <p:graphicFrame>
        <p:nvGraphicFramePr>
          <p:cNvPr id="4" name="Tabel 4">
            <a:extLst>
              <a:ext uri="{FF2B5EF4-FFF2-40B4-BE49-F238E27FC236}">
                <a16:creationId xmlns:a16="http://schemas.microsoft.com/office/drawing/2014/main" id="{26C33F8B-6EC6-4A9E-8ED3-B804EBBB90ED}"/>
              </a:ext>
            </a:extLst>
          </p:cNvPr>
          <p:cNvGraphicFramePr>
            <a:graphicFrameLocks noGrp="1"/>
          </p:cNvGraphicFramePr>
          <p:nvPr>
            <p:extLst>
              <p:ext uri="{D42A27DB-BD31-4B8C-83A1-F6EECF244321}">
                <p14:modId xmlns:p14="http://schemas.microsoft.com/office/powerpoint/2010/main" val="1229435125"/>
              </p:ext>
            </p:extLst>
          </p:nvPr>
        </p:nvGraphicFramePr>
        <p:xfrm>
          <a:off x="962487" y="1690688"/>
          <a:ext cx="8936115" cy="3221574"/>
        </p:xfrm>
        <a:graphic>
          <a:graphicData uri="http://schemas.openxmlformats.org/drawingml/2006/table">
            <a:tbl>
              <a:tblPr firstRow="1" bandRow="1">
                <a:tableStyleId>{00A15C55-8517-42AA-B614-E9B94910E393}</a:tableStyleId>
              </a:tblPr>
              <a:tblGrid>
                <a:gridCol w="2978705">
                  <a:extLst>
                    <a:ext uri="{9D8B030D-6E8A-4147-A177-3AD203B41FA5}">
                      <a16:colId xmlns:a16="http://schemas.microsoft.com/office/drawing/2014/main" val="2481440898"/>
                    </a:ext>
                  </a:extLst>
                </a:gridCol>
                <a:gridCol w="2978705">
                  <a:extLst>
                    <a:ext uri="{9D8B030D-6E8A-4147-A177-3AD203B41FA5}">
                      <a16:colId xmlns:a16="http://schemas.microsoft.com/office/drawing/2014/main" val="2479119837"/>
                    </a:ext>
                  </a:extLst>
                </a:gridCol>
                <a:gridCol w="2978705">
                  <a:extLst>
                    <a:ext uri="{9D8B030D-6E8A-4147-A177-3AD203B41FA5}">
                      <a16:colId xmlns:a16="http://schemas.microsoft.com/office/drawing/2014/main" val="265372131"/>
                    </a:ext>
                  </a:extLst>
                </a:gridCol>
              </a:tblGrid>
              <a:tr h="415687">
                <a:tc>
                  <a:txBody>
                    <a:bodyPr/>
                    <a:lstStyle/>
                    <a:p>
                      <a:r>
                        <a:rPr lang="nl-NL" dirty="0"/>
                        <a:t>Vertrouwen</a:t>
                      </a:r>
                      <a:endParaRPr lang="en-US" dirty="0"/>
                    </a:p>
                  </a:txBody>
                  <a:tcPr/>
                </a:tc>
                <a:tc>
                  <a:txBody>
                    <a:bodyPr/>
                    <a:lstStyle/>
                    <a:p>
                      <a:r>
                        <a:rPr lang="nl-NL" dirty="0"/>
                        <a:t>Stefan</a:t>
                      </a:r>
                      <a:endParaRPr lang="en-US" dirty="0"/>
                    </a:p>
                  </a:txBody>
                  <a:tcPr/>
                </a:tc>
                <a:tc>
                  <a:txBody>
                    <a:bodyPr/>
                    <a:lstStyle/>
                    <a:p>
                      <a:r>
                        <a:rPr lang="nl-NL" dirty="0"/>
                        <a:t>Karin</a:t>
                      </a:r>
                      <a:endParaRPr lang="en-US" dirty="0"/>
                    </a:p>
                  </a:txBody>
                  <a:tcPr/>
                </a:tc>
                <a:extLst>
                  <a:ext uri="{0D108BD9-81ED-4DB2-BD59-A6C34878D82A}">
                    <a16:rowId xmlns:a16="http://schemas.microsoft.com/office/drawing/2014/main" val="1564215224"/>
                  </a:ext>
                </a:extLst>
              </a:tr>
              <a:tr h="727452">
                <a:tc>
                  <a:txBody>
                    <a:bodyPr/>
                    <a:lstStyle/>
                    <a:p>
                      <a:r>
                        <a:rPr lang="nl-NL" dirty="0"/>
                        <a:t>In zichzelf</a:t>
                      </a:r>
                      <a:endParaRPr lang="en-US" dirty="0"/>
                    </a:p>
                  </a:txBody>
                  <a:tcPr/>
                </a:tc>
                <a:tc>
                  <a:txBody>
                    <a:bodyPr/>
                    <a:lstStyle/>
                    <a:p>
                      <a:r>
                        <a:rPr lang="nl-NL" dirty="0"/>
                        <a:t>Ja, Stefan heeft vertrouwen in zichzelf</a:t>
                      </a:r>
                      <a:endParaRPr lang="en-US" dirty="0"/>
                    </a:p>
                  </a:txBody>
                  <a:tcPr/>
                </a:tc>
                <a:tc>
                  <a:txBody>
                    <a:bodyPr/>
                    <a:lstStyle/>
                    <a:p>
                      <a:r>
                        <a:rPr lang="nl-NL" dirty="0"/>
                        <a:t>Nee, Karin heeft geen vertrouwen in haarzelf</a:t>
                      </a:r>
                      <a:endParaRPr lang="en-US" dirty="0"/>
                    </a:p>
                  </a:txBody>
                  <a:tcPr/>
                </a:tc>
                <a:extLst>
                  <a:ext uri="{0D108BD9-81ED-4DB2-BD59-A6C34878D82A}">
                    <a16:rowId xmlns:a16="http://schemas.microsoft.com/office/drawing/2014/main" val="2736093595"/>
                  </a:ext>
                </a:extLst>
              </a:tr>
              <a:tr h="727452">
                <a:tc>
                  <a:txBody>
                    <a:bodyPr/>
                    <a:lstStyle/>
                    <a:p>
                      <a:r>
                        <a:rPr lang="nl-NL" dirty="0"/>
                        <a:t>In de ander</a:t>
                      </a:r>
                      <a:endParaRPr lang="en-US" dirty="0"/>
                    </a:p>
                  </a:txBody>
                  <a:tcPr/>
                </a:tc>
                <a:tc>
                  <a:txBody>
                    <a:bodyPr/>
                    <a:lstStyle/>
                    <a:p>
                      <a:r>
                        <a:rPr lang="nl-NL" dirty="0"/>
                        <a:t>Nee, Stefan heeft geen vertrouwen in Karin</a:t>
                      </a:r>
                      <a:endParaRPr lang="en-US" dirty="0"/>
                    </a:p>
                  </a:txBody>
                  <a:tcPr/>
                </a:tc>
                <a:tc>
                  <a:txBody>
                    <a:bodyPr/>
                    <a:lstStyle/>
                    <a:p>
                      <a:r>
                        <a:rPr lang="nl-NL" dirty="0"/>
                        <a:t>Nee, Karin heeft geen vertrouwen in Stefan</a:t>
                      </a:r>
                      <a:endParaRPr lang="en-US" dirty="0"/>
                    </a:p>
                  </a:txBody>
                  <a:tcPr/>
                </a:tc>
                <a:extLst>
                  <a:ext uri="{0D108BD9-81ED-4DB2-BD59-A6C34878D82A}">
                    <a16:rowId xmlns:a16="http://schemas.microsoft.com/office/drawing/2014/main" val="66991649"/>
                  </a:ext>
                </a:extLst>
              </a:tr>
              <a:tr h="1350983">
                <a:tc>
                  <a:txBody>
                    <a:bodyPr/>
                    <a:lstStyle/>
                    <a:p>
                      <a:r>
                        <a:rPr lang="nl-NL" dirty="0"/>
                        <a:t>In de samenwerking</a:t>
                      </a:r>
                      <a:endParaRPr lang="en-US" dirty="0"/>
                    </a:p>
                  </a:txBody>
                  <a:tcPr/>
                </a:tc>
                <a:tc>
                  <a:txBody>
                    <a:bodyPr/>
                    <a:lstStyle/>
                    <a:p>
                      <a:r>
                        <a:rPr lang="nl-NL" dirty="0"/>
                        <a:t>Ja, Stefan heeft vertrouwen in de samenwerking met de hulpverlening</a:t>
                      </a:r>
                      <a:endParaRPr lang="en-US" dirty="0"/>
                    </a:p>
                  </a:txBody>
                  <a:tcPr/>
                </a:tc>
                <a:tc>
                  <a:txBody>
                    <a:bodyPr/>
                    <a:lstStyle/>
                    <a:p>
                      <a:r>
                        <a:rPr lang="nl-NL" dirty="0"/>
                        <a:t>Nee, Karin heeft geen vertrouwen in de samenwerking met de hulpverlening</a:t>
                      </a:r>
                      <a:endParaRPr lang="en-US" dirty="0"/>
                    </a:p>
                  </a:txBody>
                  <a:tcPr/>
                </a:tc>
                <a:extLst>
                  <a:ext uri="{0D108BD9-81ED-4DB2-BD59-A6C34878D82A}">
                    <a16:rowId xmlns:a16="http://schemas.microsoft.com/office/drawing/2014/main" val="3873704855"/>
                  </a:ext>
                </a:extLst>
              </a:tr>
            </a:tbl>
          </a:graphicData>
        </a:graphic>
      </p:graphicFrame>
    </p:spTree>
    <p:extLst>
      <p:ext uri="{BB962C8B-B14F-4D97-AF65-F5344CB8AC3E}">
        <p14:creationId xmlns:p14="http://schemas.microsoft.com/office/powerpoint/2010/main" val="43698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77ACD-B323-A7A9-5FB4-A92D9632EAC0}"/>
              </a:ext>
            </a:extLst>
          </p:cNvPr>
          <p:cNvSpPr>
            <a:spLocks noGrp="1"/>
          </p:cNvSpPr>
          <p:nvPr>
            <p:ph type="title"/>
          </p:nvPr>
        </p:nvSpPr>
        <p:spPr/>
        <p:txBody>
          <a:bodyPr/>
          <a:lstStyle/>
          <a:p>
            <a:r>
              <a:rPr lang="nl-NL" dirty="0"/>
              <a:t>3. Verbinden?</a:t>
            </a:r>
            <a:endParaRPr lang="en-US" dirty="0"/>
          </a:p>
        </p:txBody>
      </p:sp>
      <p:sp>
        <p:nvSpPr>
          <p:cNvPr id="3" name="Tijdelijke aanduiding voor inhoud 2">
            <a:extLst>
              <a:ext uri="{FF2B5EF4-FFF2-40B4-BE49-F238E27FC236}">
                <a16:creationId xmlns:a16="http://schemas.microsoft.com/office/drawing/2014/main" id="{1474B053-54E7-708D-1BE9-52A8F744076B}"/>
              </a:ext>
            </a:extLst>
          </p:cNvPr>
          <p:cNvSpPr>
            <a:spLocks noGrp="1"/>
          </p:cNvSpPr>
          <p:nvPr>
            <p:ph idx="1"/>
          </p:nvPr>
        </p:nvSpPr>
        <p:spPr/>
        <p:txBody>
          <a:bodyPr>
            <a:normAutofit lnSpcReduction="10000"/>
          </a:bodyPr>
          <a:lstStyle/>
          <a:p>
            <a:pPr marL="0" indent="0">
              <a:buNone/>
            </a:pPr>
            <a:r>
              <a:rPr lang="nl-NL" dirty="0"/>
              <a:t>We zien een patroon:</a:t>
            </a:r>
          </a:p>
          <a:p>
            <a:r>
              <a:rPr lang="nl-NL" dirty="0"/>
              <a:t>Er wordt verbinding gemaakt</a:t>
            </a:r>
          </a:p>
          <a:p>
            <a:r>
              <a:rPr lang="nl-NL" dirty="0"/>
              <a:t>Het traject loopt</a:t>
            </a:r>
          </a:p>
          <a:p>
            <a:r>
              <a:rPr lang="nl-NL" dirty="0"/>
              <a:t>De verbinding wordt verbroken</a:t>
            </a:r>
          </a:p>
          <a:p>
            <a:endParaRPr lang="nl-NL" dirty="0"/>
          </a:p>
          <a:p>
            <a:pPr marL="0" indent="0">
              <a:buNone/>
            </a:pPr>
            <a:r>
              <a:rPr lang="nl-NL" dirty="0">
                <a:sym typeface="Wingdings" panose="05000000000000000000" pitchFamily="2" charset="2"/>
              </a:rPr>
              <a:t>Niet alleen het traject tussen Karin, Stefan en de hulpverlening wordt verbroken.</a:t>
            </a:r>
          </a:p>
          <a:p>
            <a:pPr marL="0" indent="0">
              <a:buNone/>
            </a:pPr>
            <a:r>
              <a:rPr lang="nl-NL" dirty="0">
                <a:sym typeface="Wingdings" panose="05000000000000000000" pitchFamily="2" charset="2"/>
              </a:rPr>
              <a:t>Ook de verbinding met de andere hulpverleners om het systeem heen wordt steeds verbroken.</a:t>
            </a:r>
          </a:p>
          <a:p>
            <a:pPr marL="0" indent="0">
              <a:buNone/>
            </a:pPr>
            <a:endParaRPr lang="nl-NL" dirty="0">
              <a:sym typeface="Wingdings" panose="05000000000000000000" pitchFamily="2" charset="2"/>
            </a:endParaRPr>
          </a:p>
        </p:txBody>
      </p:sp>
    </p:spTree>
    <p:extLst>
      <p:ext uri="{BB962C8B-B14F-4D97-AF65-F5344CB8AC3E}">
        <p14:creationId xmlns:p14="http://schemas.microsoft.com/office/powerpoint/2010/main" val="905544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77ACD-B323-A7A9-5FB4-A92D9632EAC0}"/>
              </a:ext>
            </a:extLst>
          </p:cNvPr>
          <p:cNvSpPr>
            <a:spLocks noGrp="1"/>
          </p:cNvSpPr>
          <p:nvPr>
            <p:ph type="title"/>
          </p:nvPr>
        </p:nvSpPr>
        <p:spPr/>
        <p:txBody>
          <a:bodyPr/>
          <a:lstStyle/>
          <a:p>
            <a:r>
              <a:rPr lang="nl-NL" dirty="0"/>
              <a:t>4. Verantwoordelijkheid?</a:t>
            </a:r>
            <a:endParaRPr lang="en-US" dirty="0"/>
          </a:p>
        </p:txBody>
      </p:sp>
      <p:sp>
        <p:nvSpPr>
          <p:cNvPr id="3" name="Tijdelijke aanduiding voor inhoud 2">
            <a:extLst>
              <a:ext uri="{FF2B5EF4-FFF2-40B4-BE49-F238E27FC236}">
                <a16:creationId xmlns:a16="http://schemas.microsoft.com/office/drawing/2014/main" id="{1474B053-54E7-708D-1BE9-52A8F744076B}"/>
              </a:ext>
            </a:extLst>
          </p:cNvPr>
          <p:cNvSpPr>
            <a:spLocks noGrp="1"/>
          </p:cNvSpPr>
          <p:nvPr>
            <p:ph idx="1"/>
          </p:nvPr>
        </p:nvSpPr>
        <p:spPr>
          <a:xfrm>
            <a:off x="838200" y="2206625"/>
            <a:ext cx="10515600" cy="3994407"/>
          </a:xfrm>
        </p:spPr>
        <p:txBody>
          <a:bodyPr>
            <a:normAutofit/>
          </a:bodyPr>
          <a:lstStyle/>
          <a:p>
            <a:pPr marL="0" indent="0">
              <a:buNone/>
            </a:pPr>
            <a:r>
              <a:rPr lang="nl-NL" dirty="0"/>
              <a:t>Stefan is in staat verantwoordelijkheid te nemen.</a:t>
            </a:r>
          </a:p>
          <a:p>
            <a:pPr marL="0" indent="0">
              <a:buNone/>
            </a:pPr>
            <a:endParaRPr lang="nl-NL" dirty="0">
              <a:sym typeface="Wingdings" panose="05000000000000000000" pitchFamily="2" charset="2"/>
            </a:endParaRPr>
          </a:p>
          <a:p>
            <a:pPr marL="0" indent="0">
              <a:buNone/>
            </a:pPr>
            <a:r>
              <a:rPr lang="nl-NL" dirty="0">
                <a:sym typeface="Wingdings" panose="05000000000000000000" pitchFamily="2" charset="2"/>
              </a:rPr>
              <a:t>Karin is niet in staat om deze te nemen.</a:t>
            </a:r>
          </a:p>
          <a:p>
            <a:endParaRPr lang="nl-NL" dirty="0">
              <a:sym typeface="Wingdings" panose="05000000000000000000" pitchFamily="2" charset="2"/>
            </a:endParaRPr>
          </a:p>
        </p:txBody>
      </p:sp>
    </p:spTree>
    <p:extLst>
      <p:ext uri="{BB962C8B-B14F-4D97-AF65-F5344CB8AC3E}">
        <p14:creationId xmlns:p14="http://schemas.microsoft.com/office/powerpoint/2010/main" val="238401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77ACD-B323-A7A9-5FB4-A92D9632EAC0}"/>
              </a:ext>
            </a:extLst>
          </p:cNvPr>
          <p:cNvSpPr>
            <a:spLocks noGrp="1"/>
          </p:cNvSpPr>
          <p:nvPr>
            <p:ph type="title"/>
          </p:nvPr>
        </p:nvSpPr>
        <p:spPr/>
        <p:txBody>
          <a:bodyPr/>
          <a:lstStyle/>
          <a:p>
            <a:r>
              <a:rPr lang="nl-NL" dirty="0"/>
              <a:t>Wat zien we?</a:t>
            </a:r>
            <a:endParaRPr lang="en-US" dirty="0"/>
          </a:p>
        </p:txBody>
      </p:sp>
      <p:sp>
        <p:nvSpPr>
          <p:cNvPr id="3" name="Tijdelijke aanduiding voor inhoud 2">
            <a:extLst>
              <a:ext uri="{FF2B5EF4-FFF2-40B4-BE49-F238E27FC236}">
                <a16:creationId xmlns:a16="http://schemas.microsoft.com/office/drawing/2014/main" id="{1474B053-54E7-708D-1BE9-52A8F744076B}"/>
              </a:ext>
            </a:extLst>
          </p:cNvPr>
          <p:cNvSpPr>
            <a:spLocks noGrp="1"/>
          </p:cNvSpPr>
          <p:nvPr>
            <p:ph idx="1"/>
          </p:nvPr>
        </p:nvSpPr>
        <p:spPr/>
        <p:txBody>
          <a:bodyPr>
            <a:normAutofit fontScale="85000" lnSpcReduction="20000"/>
          </a:bodyPr>
          <a:lstStyle/>
          <a:p>
            <a:pPr marL="0" indent="0">
              <a:buNone/>
            </a:pPr>
            <a:r>
              <a:rPr lang="nl-NL" dirty="0">
                <a:solidFill>
                  <a:srgbClr val="31485A"/>
                </a:solidFill>
              </a:rPr>
              <a:t>Karin:</a:t>
            </a:r>
          </a:p>
          <a:p>
            <a:r>
              <a:rPr lang="nl-NL" dirty="0">
                <a:solidFill>
                  <a:srgbClr val="31485A"/>
                </a:solidFill>
              </a:rPr>
              <a:t>is afhankelijke angstige vrouw. </a:t>
            </a:r>
          </a:p>
          <a:p>
            <a:r>
              <a:rPr lang="nl-NL" dirty="0">
                <a:solidFill>
                  <a:srgbClr val="31485A"/>
                </a:solidFill>
              </a:rPr>
              <a:t>durft geen verantwoordelijkheid te nemen in belangrijke beslissingen. </a:t>
            </a:r>
          </a:p>
          <a:p>
            <a:r>
              <a:rPr lang="nl-NL" dirty="0">
                <a:solidFill>
                  <a:srgbClr val="31485A"/>
                </a:solidFill>
              </a:rPr>
              <a:t>gaat mee tot het moment waarop beroep wordt gedaan op haar verantwoordelijkheid.</a:t>
            </a:r>
          </a:p>
          <a:p>
            <a:r>
              <a:rPr lang="nl-NL" dirty="0">
                <a:solidFill>
                  <a:srgbClr val="31485A"/>
                </a:solidFill>
              </a:rPr>
              <a:t>is wel nog steeds een lieve zorgzame moeder.</a:t>
            </a:r>
          </a:p>
          <a:p>
            <a:endParaRPr lang="nl-NL" dirty="0">
              <a:solidFill>
                <a:srgbClr val="31485A"/>
              </a:solidFill>
            </a:endParaRPr>
          </a:p>
          <a:p>
            <a:pPr marL="0" indent="0">
              <a:buNone/>
            </a:pPr>
            <a:r>
              <a:rPr lang="nl-NL" dirty="0">
                <a:solidFill>
                  <a:srgbClr val="31485A"/>
                </a:solidFill>
              </a:rPr>
              <a:t>Stefan:</a:t>
            </a:r>
          </a:p>
          <a:p>
            <a:r>
              <a:rPr lang="nl-NL" dirty="0">
                <a:solidFill>
                  <a:srgbClr val="31485A"/>
                </a:solidFill>
              </a:rPr>
              <a:t>had rol van verantwoordelijkheid en beslissingen nemen .</a:t>
            </a:r>
          </a:p>
          <a:p>
            <a:r>
              <a:rPr lang="en-US" dirty="0">
                <a:solidFill>
                  <a:srgbClr val="31485A"/>
                </a:solidFill>
              </a:rPr>
              <a:t>is </a:t>
            </a:r>
            <a:r>
              <a:rPr lang="en-US" dirty="0" err="1">
                <a:solidFill>
                  <a:srgbClr val="31485A"/>
                </a:solidFill>
              </a:rPr>
              <a:t>praktisch</a:t>
            </a:r>
            <a:r>
              <a:rPr lang="en-US" dirty="0">
                <a:solidFill>
                  <a:srgbClr val="31485A"/>
                </a:solidFill>
              </a:rPr>
              <a:t>,  </a:t>
            </a:r>
            <a:r>
              <a:rPr lang="en-US" dirty="0" err="1">
                <a:solidFill>
                  <a:srgbClr val="31485A"/>
                </a:solidFill>
              </a:rPr>
              <a:t>hij</a:t>
            </a:r>
            <a:r>
              <a:rPr lang="en-US" dirty="0">
                <a:solidFill>
                  <a:srgbClr val="31485A"/>
                </a:solidFill>
              </a:rPr>
              <a:t> </a:t>
            </a:r>
            <a:r>
              <a:rPr lang="en-US" dirty="0" err="1">
                <a:solidFill>
                  <a:srgbClr val="31485A"/>
                </a:solidFill>
              </a:rPr>
              <a:t>wil</a:t>
            </a:r>
            <a:r>
              <a:rPr lang="en-US" dirty="0">
                <a:solidFill>
                  <a:srgbClr val="31485A"/>
                </a:solidFill>
              </a:rPr>
              <a:t> </a:t>
            </a:r>
            <a:r>
              <a:rPr lang="en-US" dirty="0" err="1">
                <a:solidFill>
                  <a:srgbClr val="31485A"/>
                </a:solidFill>
              </a:rPr>
              <a:t>doorpakken</a:t>
            </a:r>
            <a:r>
              <a:rPr lang="en-US" dirty="0">
                <a:solidFill>
                  <a:srgbClr val="31485A"/>
                </a:solidFill>
              </a:rPr>
              <a:t> en </a:t>
            </a:r>
            <a:r>
              <a:rPr lang="en-US" dirty="0" err="1">
                <a:solidFill>
                  <a:srgbClr val="31485A"/>
                </a:solidFill>
              </a:rPr>
              <a:t>doet</a:t>
            </a:r>
            <a:r>
              <a:rPr lang="en-US" dirty="0">
                <a:solidFill>
                  <a:srgbClr val="31485A"/>
                </a:solidFill>
              </a:rPr>
              <a:t> </a:t>
            </a:r>
            <a:r>
              <a:rPr lang="en-US" dirty="0" err="1">
                <a:solidFill>
                  <a:srgbClr val="31485A"/>
                </a:solidFill>
              </a:rPr>
              <a:t>dit</a:t>
            </a:r>
            <a:r>
              <a:rPr lang="en-US" dirty="0">
                <a:solidFill>
                  <a:srgbClr val="31485A"/>
                </a:solidFill>
              </a:rPr>
              <a:t> nu in de </a:t>
            </a:r>
            <a:r>
              <a:rPr lang="en-US" dirty="0" err="1">
                <a:solidFill>
                  <a:srgbClr val="31485A"/>
                </a:solidFill>
              </a:rPr>
              <a:t>overtreffende</a:t>
            </a:r>
            <a:r>
              <a:rPr lang="en-US" dirty="0">
                <a:solidFill>
                  <a:srgbClr val="31485A"/>
                </a:solidFill>
              </a:rPr>
              <a:t> trap.</a:t>
            </a:r>
          </a:p>
          <a:p>
            <a:pPr marL="0" indent="0">
              <a:buNone/>
            </a:pPr>
            <a:endParaRPr lang="en-US" dirty="0">
              <a:solidFill>
                <a:srgbClr val="31485A"/>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3779565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77ACD-B323-A7A9-5FB4-A92D9632EAC0}"/>
              </a:ext>
            </a:extLst>
          </p:cNvPr>
          <p:cNvSpPr>
            <a:spLocks noGrp="1"/>
          </p:cNvSpPr>
          <p:nvPr>
            <p:ph type="title"/>
          </p:nvPr>
        </p:nvSpPr>
        <p:spPr/>
        <p:txBody>
          <a:bodyPr/>
          <a:lstStyle/>
          <a:p>
            <a:r>
              <a:rPr lang="nl-NL" dirty="0"/>
              <a:t>Wat betekent dit voor de casus?</a:t>
            </a:r>
            <a:endParaRPr lang="en-US" dirty="0"/>
          </a:p>
        </p:txBody>
      </p:sp>
      <p:sp>
        <p:nvSpPr>
          <p:cNvPr id="3" name="Tijdelijke aanduiding voor inhoud 2">
            <a:extLst>
              <a:ext uri="{FF2B5EF4-FFF2-40B4-BE49-F238E27FC236}">
                <a16:creationId xmlns:a16="http://schemas.microsoft.com/office/drawing/2014/main" id="{1474B053-54E7-708D-1BE9-52A8F744076B}"/>
              </a:ext>
            </a:extLst>
          </p:cNvPr>
          <p:cNvSpPr>
            <a:spLocks noGrp="1"/>
          </p:cNvSpPr>
          <p:nvPr>
            <p:ph idx="1"/>
          </p:nvPr>
        </p:nvSpPr>
        <p:spPr/>
        <p:txBody>
          <a:bodyPr>
            <a:normAutofit/>
          </a:bodyPr>
          <a:lstStyle/>
          <a:p>
            <a:r>
              <a:rPr lang="nl-NL" dirty="0">
                <a:solidFill>
                  <a:srgbClr val="31485A"/>
                </a:solidFill>
              </a:rPr>
              <a:t>Feiten alleen zien in het licht waaruit ze voortkomen.</a:t>
            </a:r>
          </a:p>
          <a:p>
            <a:endParaRPr lang="en-US" dirty="0">
              <a:solidFill>
                <a:srgbClr val="31485A"/>
              </a:solidFill>
            </a:endParaRPr>
          </a:p>
          <a:p>
            <a:r>
              <a:rPr lang="en-US" dirty="0">
                <a:solidFill>
                  <a:srgbClr val="31485A"/>
                </a:solidFill>
              </a:rPr>
              <a:t>Met </a:t>
            </a:r>
            <a:r>
              <a:rPr lang="en-US" dirty="0" err="1">
                <a:solidFill>
                  <a:srgbClr val="31485A"/>
                </a:solidFill>
              </a:rPr>
              <a:t>een</a:t>
            </a:r>
            <a:r>
              <a:rPr lang="en-US" dirty="0">
                <a:solidFill>
                  <a:srgbClr val="31485A"/>
                </a:solidFill>
              </a:rPr>
              <a:t> </a:t>
            </a:r>
            <a:r>
              <a:rPr lang="en-US" dirty="0" err="1">
                <a:solidFill>
                  <a:srgbClr val="31485A"/>
                </a:solidFill>
              </a:rPr>
              <a:t>kinderbeschermingsmaatregel</a:t>
            </a:r>
            <a:r>
              <a:rPr lang="en-US" dirty="0">
                <a:solidFill>
                  <a:srgbClr val="31485A"/>
                </a:solidFill>
              </a:rPr>
              <a:t> </a:t>
            </a:r>
            <a:r>
              <a:rPr lang="en-US" dirty="0" err="1">
                <a:solidFill>
                  <a:srgbClr val="31485A"/>
                </a:solidFill>
              </a:rPr>
              <a:t>doen</a:t>
            </a:r>
            <a:r>
              <a:rPr lang="en-US" dirty="0">
                <a:solidFill>
                  <a:srgbClr val="31485A"/>
                </a:solidFill>
              </a:rPr>
              <a:t> we </a:t>
            </a:r>
            <a:r>
              <a:rPr lang="en-US" dirty="0" err="1">
                <a:solidFill>
                  <a:srgbClr val="31485A"/>
                </a:solidFill>
              </a:rPr>
              <a:t>precies</a:t>
            </a:r>
            <a:r>
              <a:rPr lang="en-US" dirty="0">
                <a:solidFill>
                  <a:srgbClr val="31485A"/>
                </a:solidFill>
              </a:rPr>
              <a:t> </a:t>
            </a:r>
            <a:r>
              <a:rPr lang="en-US" dirty="0" err="1">
                <a:solidFill>
                  <a:srgbClr val="31485A"/>
                </a:solidFill>
              </a:rPr>
              <a:t>hetzelfde</a:t>
            </a:r>
            <a:r>
              <a:rPr lang="en-US" dirty="0">
                <a:solidFill>
                  <a:srgbClr val="31485A"/>
                </a:solidFill>
              </a:rPr>
              <a:t> en </a:t>
            </a:r>
            <a:r>
              <a:rPr lang="en-US" dirty="0" err="1">
                <a:solidFill>
                  <a:srgbClr val="31485A"/>
                </a:solidFill>
              </a:rPr>
              <a:t>gaan</a:t>
            </a:r>
            <a:r>
              <a:rPr lang="en-US" dirty="0">
                <a:solidFill>
                  <a:srgbClr val="31485A"/>
                </a:solidFill>
              </a:rPr>
              <a:t> we mee in patroon.  </a:t>
            </a:r>
          </a:p>
          <a:p>
            <a:endParaRPr lang="en-US" dirty="0">
              <a:solidFill>
                <a:srgbClr val="31485A"/>
              </a:solidFill>
            </a:endParaRPr>
          </a:p>
          <a:p>
            <a:r>
              <a:rPr lang="en-US" dirty="0" err="1">
                <a:solidFill>
                  <a:srgbClr val="31485A"/>
                </a:solidFill>
              </a:rPr>
              <a:t>Daarmee</a:t>
            </a:r>
            <a:r>
              <a:rPr lang="en-US" dirty="0">
                <a:solidFill>
                  <a:srgbClr val="31485A"/>
                </a:solidFill>
              </a:rPr>
              <a:t> </a:t>
            </a:r>
            <a:r>
              <a:rPr lang="en-US" dirty="0" err="1">
                <a:solidFill>
                  <a:srgbClr val="31485A"/>
                </a:solidFill>
              </a:rPr>
              <a:t>bevestigen</a:t>
            </a:r>
            <a:r>
              <a:rPr lang="en-US" dirty="0">
                <a:solidFill>
                  <a:srgbClr val="31485A"/>
                </a:solidFill>
              </a:rPr>
              <a:t> we in </a:t>
            </a:r>
            <a:r>
              <a:rPr lang="en-US" dirty="0" err="1">
                <a:solidFill>
                  <a:srgbClr val="31485A"/>
                </a:solidFill>
              </a:rPr>
              <a:t>plaats</a:t>
            </a:r>
            <a:r>
              <a:rPr lang="en-US" dirty="0">
                <a:solidFill>
                  <a:srgbClr val="31485A"/>
                </a:solidFill>
              </a:rPr>
              <a:t> van </a:t>
            </a:r>
            <a:r>
              <a:rPr lang="en-US" dirty="0" err="1">
                <a:solidFill>
                  <a:srgbClr val="31485A"/>
                </a:solidFill>
              </a:rPr>
              <a:t>herstellen</a:t>
            </a:r>
            <a:r>
              <a:rPr lang="en-US" dirty="0">
                <a:solidFill>
                  <a:srgbClr val="31485A"/>
                </a:solidFill>
              </a:rPr>
              <a:t>.</a:t>
            </a:r>
          </a:p>
          <a:p>
            <a:endParaRPr lang="en-US" dirty="0">
              <a:solidFill>
                <a:srgbClr val="31485A"/>
              </a:solidFill>
            </a:endParaRPr>
          </a:p>
          <a:p>
            <a:pPr marL="0" indent="0">
              <a:buNone/>
            </a:pPr>
            <a:endParaRPr lang="en-US" dirty="0">
              <a:solidFill>
                <a:srgbClr val="FF0000"/>
              </a:solidFill>
            </a:endParaRPr>
          </a:p>
        </p:txBody>
      </p:sp>
    </p:spTree>
    <p:extLst>
      <p:ext uri="{BB962C8B-B14F-4D97-AF65-F5344CB8AC3E}">
        <p14:creationId xmlns:p14="http://schemas.microsoft.com/office/powerpoint/2010/main" val="1859022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65CDDB-D01A-602F-7371-979EEC1EFCF8}"/>
              </a:ext>
            </a:extLst>
          </p:cNvPr>
          <p:cNvSpPr>
            <a:spLocks noGrp="1"/>
          </p:cNvSpPr>
          <p:nvPr>
            <p:ph type="title"/>
          </p:nvPr>
        </p:nvSpPr>
        <p:spPr/>
        <p:txBody>
          <a:bodyPr/>
          <a:lstStyle/>
          <a:p>
            <a:r>
              <a:rPr lang="nl-NL" dirty="0"/>
              <a:t>Welkom</a:t>
            </a:r>
          </a:p>
        </p:txBody>
      </p:sp>
      <p:pic>
        <p:nvPicPr>
          <p:cNvPr id="17" name="Afbeelding 16">
            <a:extLst>
              <a:ext uri="{FF2B5EF4-FFF2-40B4-BE49-F238E27FC236}">
                <a16:creationId xmlns:a16="http://schemas.microsoft.com/office/drawing/2014/main" id="{8A2FF738-4B4C-7101-F957-D21CA40FA98E}"/>
              </a:ext>
            </a:extLst>
          </p:cNvPr>
          <p:cNvPicPr>
            <a:picLocks noChangeAspect="1"/>
          </p:cNvPicPr>
          <p:nvPr/>
        </p:nvPicPr>
        <p:blipFill>
          <a:blip r:embed="rId3"/>
          <a:stretch>
            <a:fillRect/>
          </a:stretch>
        </p:blipFill>
        <p:spPr>
          <a:xfrm>
            <a:off x="4953740" y="306586"/>
            <a:ext cx="9608639" cy="5409033"/>
          </a:xfrm>
          <a:prstGeom prst="rect">
            <a:avLst/>
          </a:prstGeom>
        </p:spPr>
      </p:pic>
    </p:spTree>
    <p:extLst>
      <p:ext uri="{BB962C8B-B14F-4D97-AF65-F5344CB8AC3E}">
        <p14:creationId xmlns:p14="http://schemas.microsoft.com/office/powerpoint/2010/main" val="90657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77ACD-B323-A7A9-5FB4-A92D9632EAC0}"/>
              </a:ext>
            </a:extLst>
          </p:cNvPr>
          <p:cNvSpPr>
            <a:spLocks noGrp="1"/>
          </p:cNvSpPr>
          <p:nvPr>
            <p:ph type="title"/>
          </p:nvPr>
        </p:nvSpPr>
        <p:spPr/>
        <p:txBody>
          <a:bodyPr/>
          <a:lstStyle/>
          <a:p>
            <a:r>
              <a:rPr lang="nl-NL" dirty="0"/>
              <a:t>Dit wetende…</a:t>
            </a:r>
            <a:endParaRPr lang="en-US" dirty="0"/>
          </a:p>
        </p:txBody>
      </p:sp>
      <p:sp>
        <p:nvSpPr>
          <p:cNvPr id="3" name="Tijdelijke aanduiding voor inhoud 2">
            <a:extLst>
              <a:ext uri="{FF2B5EF4-FFF2-40B4-BE49-F238E27FC236}">
                <a16:creationId xmlns:a16="http://schemas.microsoft.com/office/drawing/2014/main" id="{1474B053-54E7-708D-1BE9-52A8F744076B}"/>
              </a:ext>
            </a:extLst>
          </p:cNvPr>
          <p:cNvSpPr>
            <a:spLocks noGrp="1"/>
          </p:cNvSpPr>
          <p:nvPr>
            <p:ph idx="1"/>
          </p:nvPr>
        </p:nvSpPr>
        <p:spPr/>
        <p:txBody>
          <a:bodyPr>
            <a:normAutofit fontScale="77500" lnSpcReduction="20000"/>
          </a:bodyPr>
          <a:lstStyle/>
          <a:p>
            <a:r>
              <a:rPr lang="nl-NL" dirty="0">
                <a:solidFill>
                  <a:srgbClr val="31485A"/>
                </a:solidFill>
              </a:rPr>
              <a:t>Hoe kijk je nu naar de casus?</a:t>
            </a:r>
          </a:p>
          <a:p>
            <a:endParaRPr lang="nl-NL" dirty="0">
              <a:solidFill>
                <a:srgbClr val="31485A"/>
              </a:solidFill>
            </a:endParaRPr>
          </a:p>
          <a:p>
            <a:r>
              <a:rPr lang="nl-NL" dirty="0">
                <a:solidFill>
                  <a:srgbClr val="31485A"/>
                </a:solidFill>
              </a:rPr>
              <a:t>Waar zit potentie om te doorbreken?</a:t>
            </a:r>
          </a:p>
          <a:p>
            <a:endParaRPr lang="nl-NL" dirty="0">
              <a:solidFill>
                <a:srgbClr val="31485A"/>
              </a:solidFill>
            </a:endParaRPr>
          </a:p>
          <a:p>
            <a:r>
              <a:rPr lang="nl-NL" dirty="0">
                <a:solidFill>
                  <a:srgbClr val="31485A"/>
                </a:solidFill>
              </a:rPr>
              <a:t>Wat zie je nu?</a:t>
            </a:r>
          </a:p>
          <a:p>
            <a:endParaRPr lang="nl-NL" dirty="0">
              <a:solidFill>
                <a:srgbClr val="31485A"/>
              </a:solidFill>
            </a:endParaRPr>
          </a:p>
          <a:p>
            <a:r>
              <a:rPr lang="nl-NL" dirty="0">
                <a:solidFill>
                  <a:srgbClr val="31485A"/>
                </a:solidFill>
              </a:rPr>
              <a:t>Wat draag je over?  Stempel of dynamiek?</a:t>
            </a:r>
          </a:p>
          <a:p>
            <a:endParaRPr lang="nl-NL" dirty="0">
              <a:solidFill>
                <a:srgbClr val="31485A"/>
              </a:solidFill>
            </a:endParaRPr>
          </a:p>
          <a:p>
            <a:r>
              <a:rPr lang="nl-NL" dirty="0">
                <a:solidFill>
                  <a:srgbClr val="31485A"/>
                </a:solidFill>
              </a:rPr>
              <a:t>Hoe zorg je dat je in de keten ook vanuit vertrouwen werkt?</a:t>
            </a:r>
          </a:p>
          <a:p>
            <a:endParaRPr lang="en-US" dirty="0">
              <a:solidFill>
                <a:srgbClr val="31485A"/>
              </a:solidFill>
            </a:endParaRPr>
          </a:p>
          <a:p>
            <a:r>
              <a:rPr lang="en-US" dirty="0">
                <a:solidFill>
                  <a:srgbClr val="31485A"/>
                </a:solidFill>
              </a:rPr>
              <a:t>Wat </a:t>
            </a:r>
            <a:r>
              <a:rPr lang="en-US" dirty="0" err="1">
                <a:solidFill>
                  <a:srgbClr val="31485A"/>
                </a:solidFill>
              </a:rPr>
              <a:t>heb</a:t>
            </a:r>
            <a:r>
              <a:rPr lang="en-US" dirty="0">
                <a:solidFill>
                  <a:srgbClr val="31485A"/>
                </a:solidFill>
              </a:rPr>
              <a:t> </a:t>
            </a:r>
            <a:r>
              <a:rPr lang="en-US" dirty="0" err="1">
                <a:solidFill>
                  <a:srgbClr val="31485A"/>
                </a:solidFill>
              </a:rPr>
              <a:t>jij</a:t>
            </a:r>
            <a:r>
              <a:rPr lang="en-US" dirty="0">
                <a:solidFill>
                  <a:srgbClr val="31485A"/>
                </a:solidFill>
              </a:rPr>
              <a:t> </a:t>
            </a:r>
            <a:r>
              <a:rPr lang="en-US" dirty="0" err="1">
                <a:solidFill>
                  <a:srgbClr val="31485A"/>
                </a:solidFill>
              </a:rPr>
              <a:t>ook</a:t>
            </a:r>
            <a:r>
              <a:rPr lang="en-US" dirty="0">
                <a:solidFill>
                  <a:srgbClr val="31485A"/>
                </a:solidFill>
              </a:rPr>
              <a:t> </a:t>
            </a:r>
            <a:r>
              <a:rPr lang="en-US" dirty="0" err="1">
                <a:solidFill>
                  <a:srgbClr val="31485A"/>
                </a:solidFill>
              </a:rPr>
              <a:t>te</a:t>
            </a:r>
            <a:r>
              <a:rPr lang="en-US" dirty="0">
                <a:solidFill>
                  <a:srgbClr val="31485A"/>
                </a:solidFill>
              </a:rPr>
              <a:t> </a:t>
            </a:r>
            <a:r>
              <a:rPr lang="en-US" dirty="0" err="1">
                <a:solidFill>
                  <a:srgbClr val="31485A"/>
                </a:solidFill>
              </a:rPr>
              <a:t>doen</a:t>
            </a:r>
            <a:r>
              <a:rPr lang="en-US" dirty="0">
                <a:solidFill>
                  <a:srgbClr val="31485A"/>
                </a:solidFill>
              </a:rPr>
              <a:t> </a:t>
            </a:r>
            <a:r>
              <a:rPr lang="en-US" dirty="0" err="1">
                <a:solidFill>
                  <a:srgbClr val="31485A"/>
                </a:solidFill>
              </a:rPr>
              <a:t>vanuit</a:t>
            </a:r>
            <a:r>
              <a:rPr lang="en-US" dirty="0">
                <a:solidFill>
                  <a:srgbClr val="31485A"/>
                </a:solidFill>
              </a:rPr>
              <a:t> je eigen </a:t>
            </a:r>
            <a:r>
              <a:rPr lang="en-US" dirty="0" err="1">
                <a:solidFill>
                  <a:srgbClr val="31485A"/>
                </a:solidFill>
              </a:rPr>
              <a:t>functie</a:t>
            </a:r>
            <a:r>
              <a:rPr lang="en-US" dirty="0">
                <a:solidFill>
                  <a:srgbClr val="31485A"/>
                </a:solidFill>
              </a:rPr>
              <a:t>?</a:t>
            </a:r>
          </a:p>
        </p:txBody>
      </p:sp>
    </p:spTree>
    <p:extLst>
      <p:ext uri="{BB962C8B-B14F-4D97-AF65-F5344CB8AC3E}">
        <p14:creationId xmlns:p14="http://schemas.microsoft.com/office/powerpoint/2010/main" val="34830252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77ACD-B323-A7A9-5FB4-A92D9632EAC0}"/>
              </a:ext>
            </a:extLst>
          </p:cNvPr>
          <p:cNvSpPr>
            <a:spLocks noGrp="1"/>
          </p:cNvSpPr>
          <p:nvPr>
            <p:ph type="title"/>
          </p:nvPr>
        </p:nvSpPr>
        <p:spPr/>
        <p:txBody>
          <a:bodyPr/>
          <a:lstStyle/>
          <a:p>
            <a:r>
              <a:rPr lang="nl-NL" dirty="0"/>
              <a:t>Uitkomst casus…</a:t>
            </a:r>
            <a:endParaRPr lang="en-US" dirty="0"/>
          </a:p>
        </p:txBody>
      </p:sp>
      <p:sp>
        <p:nvSpPr>
          <p:cNvPr id="3" name="Tijdelijke aanduiding voor inhoud 2">
            <a:extLst>
              <a:ext uri="{FF2B5EF4-FFF2-40B4-BE49-F238E27FC236}">
                <a16:creationId xmlns:a16="http://schemas.microsoft.com/office/drawing/2014/main" id="{1474B053-54E7-708D-1BE9-52A8F744076B}"/>
              </a:ext>
            </a:extLst>
          </p:cNvPr>
          <p:cNvSpPr>
            <a:spLocks noGrp="1"/>
          </p:cNvSpPr>
          <p:nvPr>
            <p:ph idx="1"/>
          </p:nvPr>
        </p:nvSpPr>
        <p:spPr/>
        <p:txBody>
          <a:bodyPr>
            <a:normAutofit/>
          </a:bodyPr>
          <a:lstStyle/>
          <a:p>
            <a:r>
              <a:rPr lang="nl-NL" dirty="0"/>
              <a:t>Wat is invloed van het niet kunnen nemen van beslissingen door Karin op haar dochter?</a:t>
            </a:r>
            <a:endParaRPr lang="nl-NL" dirty="0">
              <a:solidFill>
                <a:srgbClr val="31485A"/>
              </a:solidFill>
            </a:endParaRPr>
          </a:p>
          <a:p>
            <a:r>
              <a:rPr lang="nl-NL" dirty="0">
                <a:solidFill>
                  <a:srgbClr val="31485A"/>
                </a:solidFill>
              </a:rPr>
              <a:t>Zou in dit geval om eenzijdig gezag toe te kennen aan Stefan met een hulpverleningstraject voor Karin en Lisa.</a:t>
            </a:r>
          </a:p>
          <a:p>
            <a:r>
              <a:rPr lang="nl-NL" dirty="0">
                <a:solidFill>
                  <a:srgbClr val="31485A"/>
                </a:solidFill>
              </a:rPr>
              <a:t>Stefan beschikt over vermogen om moeite te blijven doen om de relatie tussen Karin en hun dochter goed te houden. (eenhoofdig gezag besluit vorming niet over omgang/relatie).</a:t>
            </a:r>
          </a:p>
          <a:p>
            <a:r>
              <a:rPr lang="nl-NL" dirty="0">
                <a:solidFill>
                  <a:srgbClr val="31485A"/>
                </a:solidFill>
              </a:rPr>
              <a:t>Zo kun je zorg en recht met elkaar samen laten werken.</a:t>
            </a:r>
            <a:r>
              <a:rPr lang="nl-NL" dirty="0">
                <a:solidFill>
                  <a:schemeClr val="tx1"/>
                </a:solidFill>
              </a:rPr>
              <a:t> </a:t>
            </a:r>
            <a:endParaRPr lang="en-US" dirty="0">
              <a:solidFill>
                <a:schemeClr val="tx1"/>
              </a:solidFill>
            </a:endParaRPr>
          </a:p>
        </p:txBody>
      </p:sp>
    </p:spTree>
    <p:extLst>
      <p:ext uri="{BB962C8B-B14F-4D97-AF65-F5344CB8AC3E}">
        <p14:creationId xmlns:p14="http://schemas.microsoft.com/office/powerpoint/2010/main" val="1884666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6CA752B-B2AB-34D5-8F21-6BA4ABE93A90}"/>
              </a:ext>
            </a:extLst>
          </p:cNvPr>
          <p:cNvSpPr>
            <a:spLocks noGrp="1"/>
          </p:cNvSpPr>
          <p:nvPr>
            <p:ph type="title"/>
          </p:nvPr>
        </p:nvSpPr>
        <p:spPr/>
        <p:txBody>
          <a:bodyPr/>
          <a:lstStyle/>
          <a:p>
            <a:r>
              <a:rPr lang="nl-NL" dirty="0"/>
              <a:t>Vragen?</a:t>
            </a:r>
          </a:p>
        </p:txBody>
      </p:sp>
      <p:pic>
        <p:nvPicPr>
          <p:cNvPr id="4" name="Tijdelijke aanduiding voor inhoud 3">
            <a:extLst>
              <a:ext uri="{FF2B5EF4-FFF2-40B4-BE49-F238E27FC236}">
                <a16:creationId xmlns:a16="http://schemas.microsoft.com/office/drawing/2014/main" id="{AE25C9E2-4809-0496-E6F4-99D0941EA41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273847" y="1690688"/>
            <a:ext cx="7644306" cy="3994150"/>
          </a:xfrm>
          <a:prstGeom prst="rect">
            <a:avLst/>
          </a:prstGeom>
        </p:spPr>
      </p:pic>
    </p:spTree>
    <p:extLst>
      <p:ext uri="{BB962C8B-B14F-4D97-AF65-F5344CB8AC3E}">
        <p14:creationId xmlns:p14="http://schemas.microsoft.com/office/powerpoint/2010/main" val="28585867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94FB7-7239-7B9F-EC77-B15F629AA5FF}"/>
              </a:ext>
            </a:extLst>
          </p:cNvPr>
          <p:cNvSpPr>
            <a:spLocks noGrp="1"/>
          </p:cNvSpPr>
          <p:nvPr>
            <p:ph type="title"/>
          </p:nvPr>
        </p:nvSpPr>
        <p:spPr/>
        <p:txBody>
          <a:bodyPr/>
          <a:lstStyle/>
          <a:p>
            <a:r>
              <a:rPr lang="nl-NL" dirty="0"/>
              <a:t>Afsluiting</a:t>
            </a:r>
          </a:p>
        </p:txBody>
      </p:sp>
      <p:sp>
        <p:nvSpPr>
          <p:cNvPr id="3" name="Tijdelijke aanduiding voor inhoud 2">
            <a:extLst>
              <a:ext uri="{FF2B5EF4-FFF2-40B4-BE49-F238E27FC236}">
                <a16:creationId xmlns:a16="http://schemas.microsoft.com/office/drawing/2014/main" id="{FBA6612B-9DD3-0335-0472-F3C4C94E85D2}"/>
              </a:ext>
            </a:extLst>
          </p:cNvPr>
          <p:cNvSpPr>
            <a:spLocks noGrp="1"/>
          </p:cNvSpPr>
          <p:nvPr>
            <p:ph idx="1"/>
          </p:nvPr>
        </p:nvSpPr>
        <p:spPr>
          <a:xfrm>
            <a:off x="838200" y="1491343"/>
            <a:ext cx="10515600" cy="4691743"/>
          </a:xfrm>
        </p:spPr>
        <p:txBody>
          <a:bodyPr>
            <a:normAutofit/>
          </a:bodyPr>
          <a:lstStyle/>
          <a:p>
            <a:pPr marL="0" indent="0">
              <a:buNone/>
            </a:pPr>
            <a:endParaRPr lang="nl-NL" sz="3600" dirty="0">
              <a:latin typeface="RijksoverheidSansText" panose="020B0503040202060203"/>
            </a:endParaRPr>
          </a:p>
          <a:p>
            <a:pPr marL="0" indent="0">
              <a:buNone/>
            </a:pPr>
            <a:endParaRPr lang="nl-NL" sz="3600" dirty="0">
              <a:latin typeface="RijksoverheidSansText" panose="020B0503040202060203"/>
            </a:endParaRPr>
          </a:p>
          <a:p>
            <a:pPr marL="0" indent="0">
              <a:buNone/>
            </a:pPr>
            <a:endParaRPr lang="nl-NL" sz="3600" dirty="0">
              <a:latin typeface="RijksoverheidSansText" panose="020B0503040202060203"/>
            </a:endParaRPr>
          </a:p>
          <a:p>
            <a:pPr marL="0" indent="0">
              <a:buNone/>
            </a:pPr>
            <a:r>
              <a:rPr lang="nl-NL" sz="3600" dirty="0">
                <a:latin typeface="RijksoverheidSansText" panose="020B0503040202060203"/>
              </a:rPr>
              <a:t>Dank voor jullie aanwezigheid en betrokkenheid!</a:t>
            </a:r>
          </a:p>
          <a:p>
            <a:endParaRPr lang="nl-NL" sz="3600" dirty="0">
              <a:latin typeface="RijksoverheidSansText" panose="020B0503040202060203"/>
            </a:endParaRPr>
          </a:p>
          <a:p>
            <a:pPr marL="0" indent="0">
              <a:buNone/>
            </a:pPr>
            <a:endParaRPr lang="nl-NL" dirty="0"/>
          </a:p>
        </p:txBody>
      </p:sp>
    </p:spTree>
    <p:extLst>
      <p:ext uri="{BB962C8B-B14F-4D97-AF65-F5344CB8AC3E}">
        <p14:creationId xmlns:p14="http://schemas.microsoft.com/office/powerpoint/2010/main" val="3031285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0DB12-43ED-5B1D-BEEE-90C6CFBC78F3}"/>
              </a:ext>
            </a:extLst>
          </p:cNvPr>
          <p:cNvSpPr>
            <a:spLocks noGrp="1"/>
          </p:cNvSpPr>
          <p:nvPr>
            <p:ph type="title"/>
          </p:nvPr>
        </p:nvSpPr>
        <p:spPr/>
        <p:txBody>
          <a:bodyPr/>
          <a:lstStyle/>
          <a:p>
            <a:r>
              <a:rPr lang="nl-NL" dirty="0"/>
              <a:t>Terugblik Scheiden zonder Schade</a:t>
            </a:r>
          </a:p>
        </p:txBody>
      </p:sp>
      <p:sp>
        <p:nvSpPr>
          <p:cNvPr id="3" name="Tijdelijke aanduiding voor inhoud 2">
            <a:extLst>
              <a:ext uri="{FF2B5EF4-FFF2-40B4-BE49-F238E27FC236}">
                <a16:creationId xmlns:a16="http://schemas.microsoft.com/office/drawing/2014/main" id="{07B4151F-6866-E4B3-4265-A6A57447FC81}"/>
              </a:ext>
            </a:extLst>
          </p:cNvPr>
          <p:cNvSpPr>
            <a:spLocks noGrp="1"/>
          </p:cNvSpPr>
          <p:nvPr>
            <p:ph idx="1"/>
          </p:nvPr>
        </p:nvSpPr>
        <p:spPr>
          <a:xfrm>
            <a:off x="838200" y="1825625"/>
            <a:ext cx="11008360" cy="4778375"/>
          </a:xfrm>
        </p:spPr>
        <p:txBody>
          <a:bodyPr>
            <a:normAutofit/>
          </a:bodyPr>
          <a:lstStyle/>
          <a:p>
            <a:pPr>
              <a:lnSpc>
                <a:spcPct val="100000"/>
              </a:lnSpc>
              <a:spcBef>
                <a:spcPts val="0"/>
              </a:spcBef>
              <a:buSzPct val="100000"/>
              <a:buFont typeface="Arial" panose="020B0604020202020204" pitchFamily="34" charset="0"/>
              <a:buChar char="•"/>
            </a:pPr>
            <a:r>
              <a:rPr lang="en-GB" sz="2800" b="0" dirty="0"/>
              <a:t>1 </a:t>
            </a:r>
            <a:r>
              <a:rPr lang="en-GB" sz="2800" b="0" dirty="0" err="1"/>
              <a:t>september</a:t>
            </a:r>
            <a:r>
              <a:rPr lang="en-GB" sz="2800" b="0" dirty="0"/>
              <a:t> 2018 – 1 </a:t>
            </a:r>
            <a:r>
              <a:rPr lang="en-GB" sz="2800" b="0" dirty="0" err="1"/>
              <a:t>januari</a:t>
            </a:r>
            <a:r>
              <a:rPr lang="en-GB" sz="2800" b="0" dirty="0"/>
              <a:t> 2022</a:t>
            </a:r>
            <a:br>
              <a:rPr lang="en-GB" sz="2800" dirty="0"/>
            </a:br>
            <a:br>
              <a:rPr lang="en-GB" sz="2800" dirty="0"/>
            </a:br>
            <a:r>
              <a:rPr lang="nl-NL" i="1" dirty="0">
                <a:solidFill>
                  <a:srgbClr val="B2D5EB"/>
                </a:solidFill>
              </a:rPr>
              <a:t>Ambitie: </a:t>
            </a:r>
            <a:r>
              <a:rPr lang="en-GB" b="0" dirty="0" err="1"/>
              <a:t>schade</a:t>
            </a:r>
            <a:r>
              <a:rPr lang="en-GB" b="0" dirty="0"/>
              <a:t> </a:t>
            </a:r>
            <a:r>
              <a:rPr lang="en-GB" b="0" dirty="0" err="1"/>
              <a:t>bij</a:t>
            </a:r>
            <a:r>
              <a:rPr lang="en-GB" b="0" dirty="0"/>
              <a:t> </a:t>
            </a:r>
            <a:r>
              <a:rPr lang="en-GB" b="0" dirty="0" err="1"/>
              <a:t>kinderen</a:t>
            </a:r>
            <a:r>
              <a:rPr lang="en-GB" b="0" dirty="0"/>
              <a:t> al </a:t>
            </a:r>
            <a:r>
              <a:rPr lang="en-GB" b="0" dirty="0" err="1"/>
              <a:t>gevolg</a:t>
            </a:r>
            <a:r>
              <a:rPr lang="en-GB" b="0" dirty="0"/>
              <a:t> van de </a:t>
            </a:r>
            <a:r>
              <a:rPr lang="en-GB" b="0" dirty="0" err="1"/>
              <a:t>scheiding</a:t>
            </a:r>
            <a:r>
              <a:rPr lang="en-GB" b="0" dirty="0"/>
              <a:t> van </a:t>
            </a:r>
            <a:r>
              <a:rPr lang="en-GB" b="0" dirty="0" err="1"/>
              <a:t>hun</a:t>
            </a:r>
            <a:r>
              <a:rPr lang="en-GB" b="0" dirty="0"/>
              <a:t> </a:t>
            </a:r>
            <a:r>
              <a:rPr lang="en-GB" b="0" dirty="0" err="1"/>
              <a:t>ouders</a:t>
            </a:r>
            <a:r>
              <a:rPr lang="en-GB" b="0" dirty="0"/>
              <a:t> </a:t>
            </a:r>
            <a:r>
              <a:rPr lang="en-GB" b="0" dirty="0" err="1"/>
              <a:t>voorkomen</a:t>
            </a:r>
            <a:endParaRPr lang="en-GB" b="0" dirty="0"/>
          </a:p>
          <a:p>
            <a:pPr marL="0" indent="0">
              <a:lnSpc>
                <a:spcPct val="100000"/>
              </a:lnSpc>
              <a:spcBef>
                <a:spcPts val="0"/>
              </a:spcBef>
              <a:buSzPct val="100000"/>
              <a:buNone/>
            </a:pPr>
            <a:endParaRPr lang="en-GB" b="0" i="1" dirty="0"/>
          </a:p>
          <a:p>
            <a:pPr>
              <a:lnSpc>
                <a:spcPct val="100000"/>
              </a:lnSpc>
              <a:spcBef>
                <a:spcPts val="0"/>
              </a:spcBef>
              <a:buSzPct val="100000"/>
              <a:buFont typeface="Arial" panose="020B0604020202020204" pitchFamily="34" charset="0"/>
              <a:buChar char="•"/>
            </a:pPr>
            <a:r>
              <a:rPr lang="en-GB" sz="2800" b="0" dirty="0"/>
              <a:t>Pilots in </a:t>
            </a:r>
            <a:r>
              <a:rPr lang="en-GB" sz="2800" b="0" dirty="0" err="1"/>
              <a:t>nieuwe</a:t>
            </a:r>
            <a:r>
              <a:rPr lang="en-GB" sz="2800" b="0" dirty="0"/>
              <a:t> </a:t>
            </a:r>
            <a:r>
              <a:rPr lang="en-GB" sz="2800" b="0" dirty="0" err="1"/>
              <a:t>scheidingsaanpak</a:t>
            </a:r>
            <a:r>
              <a:rPr lang="en-GB" sz="2800" b="0" dirty="0"/>
              <a:t> </a:t>
            </a:r>
            <a:r>
              <a:rPr lang="en-GB" b="0" dirty="0" err="1"/>
              <a:t>hebben</a:t>
            </a:r>
            <a:r>
              <a:rPr lang="en-GB" sz="2800" b="0" dirty="0"/>
              <a:t> </a:t>
            </a:r>
            <a:r>
              <a:rPr lang="en-GB" sz="2800" b="0" dirty="0" err="1"/>
              <a:t>kansrijke</a:t>
            </a:r>
            <a:r>
              <a:rPr lang="en-GB" sz="2800" b="0" dirty="0"/>
              <a:t> </a:t>
            </a:r>
            <a:r>
              <a:rPr lang="en-GB" sz="2800" b="0" dirty="0" err="1"/>
              <a:t>elementen</a:t>
            </a:r>
            <a:r>
              <a:rPr lang="en-GB" sz="2800" b="0" dirty="0"/>
              <a:t> </a:t>
            </a:r>
            <a:r>
              <a:rPr lang="en-GB" sz="2800" b="0" dirty="0" err="1"/>
              <a:t>opgeleverd</a:t>
            </a:r>
            <a:endParaRPr lang="en-GB" sz="2800" b="0" dirty="0"/>
          </a:p>
          <a:p>
            <a:pPr marL="0" indent="0">
              <a:lnSpc>
                <a:spcPct val="100000"/>
              </a:lnSpc>
              <a:spcBef>
                <a:spcPts val="0"/>
              </a:spcBef>
              <a:buSzPct val="100000"/>
              <a:buNone/>
            </a:pPr>
            <a:endParaRPr lang="en-GB" sz="2800" b="0" dirty="0"/>
          </a:p>
          <a:p>
            <a:pPr>
              <a:lnSpc>
                <a:spcPct val="100000"/>
              </a:lnSpc>
              <a:spcBef>
                <a:spcPts val="0"/>
              </a:spcBef>
              <a:buSzPct val="100000"/>
              <a:buFont typeface="Arial" panose="020B0604020202020204" pitchFamily="34" charset="0"/>
              <a:buChar char="•"/>
            </a:pPr>
            <a:r>
              <a:rPr lang="en-GB" sz="2800" dirty="0"/>
              <a:t>Project </a:t>
            </a:r>
            <a:r>
              <a:rPr lang="en-GB" sz="2800" dirty="0" err="1"/>
              <a:t>Een</a:t>
            </a:r>
            <a:r>
              <a:rPr lang="en-GB" sz="2800" dirty="0"/>
              <a:t> </a:t>
            </a:r>
            <a:r>
              <a:rPr lang="en-GB" sz="2800" dirty="0" err="1"/>
              <a:t>goed</a:t>
            </a:r>
            <a:r>
              <a:rPr lang="en-GB" sz="2800" dirty="0"/>
              <a:t> begin </a:t>
            </a:r>
            <a:r>
              <a:rPr lang="en-GB" sz="2800" b="0" dirty="0" err="1"/>
              <a:t>verbindt</a:t>
            </a:r>
            <a:r>
              <a:rPr lang="en-GB" sz="2800" b="0" dirty="0"/>
              <a:t> </a:t>
            </a:r>
            <a:r>
              <a:rPr lang="en-GB" sz="2800" b="0" dirty="0" err="1"/>
              <a:t>deze</a:t>
            </a:r>
            <a:r>
              <a:rPr lang="en-GB" sz="2800" b="0" dirty="0"/>
              <a:t> </a:t>
            </a:r>
            <a:r>
              <a:rPr lang="en-GB" sz="2800" b="0" dirty="0" err="1"/>
              <a:t>elementen</a:t>
            </a:r>
            <a:r>
              <a:rPr lang="en-GB" sz="2800" b="0" dirty="0"/>
              <a:t> </a:t>
            </a:r>
          </a:p>
          <a:p>
            <a:endParaRPr lang="nl-NL" dirty="0"/>
          </a:p>
        </p:txBody>
      </p:sp>
    </p:spTree>
    <p:extLst>
      <p:ext uri="{BB962C8B-B14F-4D97-AF65-F5344CB8AC3E}">
        <p14:creationId xmlns:p14="http://schemas.microsoft.com/office/powerpoint/2010/main" val="3596611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F0DB12-43ED-5B1D-BEEE-90C6CFBC78F3}"/>
              </a:ext>
            </a:extLst>
          </p:cNvPr>
          <p:cNvSpPr>
            <a:spLocks noGrp="1"/>
          </p:cNvSpPr>
          <p:nvPr>
            <p:ph type="title"/>
          </p:nvPr>
        </p:nvSpPr>
        <p:spPr/>
        <p:txBody>
          <a:bodyPr/>
          <a:lstStyle/>
          <a:p>
            <a:r>
              <a:rPr lang="nl-NL" dirty="0"/>
              <a:t>Een goed begin - Waar staan we nu?</a:t>
            </a:r>
          </a:p>
        </p:txBody>
      </p:sp>
      <p:sp>
        <p:nvSpPr>
          <p:cNvPr id="3" name="Tijdelijke aanduiding voor inhoud 2">
            <a:extLst>
              <a:ext uri="{FF2B5EF4-FFF2-40B4-BE49-F238E27FC236}">
                <a16:creationId xmlns:a16="http://schemas.microsoft.com/office/drawing/2014/main" id="{07B4151F-6866-E4B3-4265-A6A57447FC81}"/>
              </a:ext>
            </a:extLst>
          </p:cNvPr>
          <p:cNvSpPr>
            <a:spLocks noGrp="1"/>
          </p:cNvSpPr>
          <p:nvPr>
            <p:ph idx="1"/>
          </p:nvPr>
        </p:nvSpPr>
        <p:spPr>
          <a:xfrm>
            <a:off x="838200" y="1825625"/>
            <a:ext cx="11008360" cy="4778375"/>
          </a:xfrm>
        </p:spPr>
        <p:txBody>
          <a:bodyPr>
            <a:normAutofit/>
          </a:bodyPr>
          <a:lstStyle/>
          <a:p>
            <a:pPr>
              <a:lnSpc>
                <a:spcPct val="100000"/>
              </a:lnSpc>
              <a:spcBef>
                <a:spcPts val="0"/>
              </a:spcBef>
              <a:buSzPct val="100000"/>
              <a:buFont typeface="Arial" panose="020B0604020202020204" pitchFamily="34" charset="0"/>
              <a:buChar char="•"/>
            </a:pPr>
            <a:r>
              <a:rPr lang="en-GB" b="0" dirty="0" err="1"/>
              <a:t>Duurzaam</a:t>
            </a:r>
            <a:r>
              <a:rPr lang="en-GB" b="0" dirty="0"/>
              <a:t> </a:t>
            </a:r>
            <a:r>
              <a:rPr lang="en-GB" b="0" dirty="0" err="1"/>
              <a:t>Samenwerken</a:t>
            </a:r>
            <a:r>
              <a:rPr lang="en-GB" b="0" dirty="0"/>
              <a:t> </a:t>
            </a:r>
            <a:r>
              <a:rPr lang="en-GB" b="0" dirty="0" err="1"/>
              <a:t>na</a:t>
            </a:r>
            <a:r>
              <a:rPr lang="en-GB" b="0" dirty="0"/>
              <a:t> Scheiden – 1 </a:t>
            </a:r>
            <a:r>
              <a:rPr lang="en-GB" b="0" dirty="0" err="1"/>
              <a:t>maart</a:t>
            </a:r>
            <a:r>
              <a:rPr lang="en-GB" b="0" dirty="0"/>
              <a:t> 2023 van start </a:t>
            </a:r>
            <a:r>
              <a:rPr lang="en-GB" b="0" dirty="0" err="1"/>
              <a:t>gegaan</a:t>
            </a:r>
            <a:endParaRPr lang="en-GB" b="0" dirty="0"/>
          </a:p>
          <a:p>
            <a:pPr>
              <a:lnSpc>
                <a:spcPct val="100000"/>
              </a:lnSpc>
              <a:spcBef>
                <a:spcPts val="0"/>
              </a:spcBef>
              <a:buSzPct val="100000"/>
              <a:buFont typeface="Arial" panose="020B0604020202020204" pitchFamily="34" charset="0"/>
              <a:buChar char="•"/>
            </a:pPr>
            <a:endParaRPr lang="en-GB" b="0" dirty="0"/>
          </a:p>
          <a:p>
            <a:pPr>
              <a:lnSpc>
                <a:spcPct val="100000"/>
              </a:lnSpc>
              <a:spcBef>
                <a:spcPts val="0"/>
              </a:spcBef>
              <a:buSzPct val="100000"/>
              <a:buFont typeface="Arial" panose="020B0604020202020204" pitchFamily="34" charset="0"/>
              <a:buChar char="•"/>
            </a:pPr>
            <a:r>
              <a:rPr lang="en-GB" b="0" dirty="0" err="1"/>
              <a:t>Inspiratiesessies</a:t>
            </a:r>
            <a:r>
              <a:rPr lang="en-GB" b="0" dirty="0"/>
              <a:t> – 28 </a:t>
            </a:r>
            <a:r>
              <a:rPr lang="en-GB" b="0" dirty="0" err="1"/>
              <a:t>ingezet</a:t>
            </a:r>
            <a:endParaRPr lang="en-GB" b="0" dirty="0"/>
          </a:p>
          <a:p>
            <a:pPr>
              <a:lnSpc>
                <a:spcPct val="100000"/>
              </a:lnSpc>
              <a:spcBef>
                <a:spcPts val="0"/>
              </a:spcBef>
              <a:buSzPct val="100000"/>
              <a:buFont typeface="Arial" panose="020B0604020202020204" pitchFamily="34" charset="0"/>
              <a:buChar char="•"/>
            </a:pPr>
            <a:endParaRPr lang="en-GB" b="0" dirty="0"/>
          </a:p>
          <a:p>
            <a:pPr>
              <a:lnSpc>
                <a:spcPct val="100000"/>
              </a:lnSpc>
              <a:spcBef>
                <a:spcPts val="0"/>
              </a:spcBef>
              <a:buSzPct val="100000"/>
              <a:buFont typeface="Arial" panose="020B0604020202020204" pitchFamily="34" charset="0"/>
              <a:buChar char="•"/>
            </a:pPr>
            <a:r>
              <a:rPr lang="en-GB" b="0" dirty="0" err="1"/>
              <a:t>Digiplein</a:t>
            </a:r>
            <a:r>
              <a:rPr lang="en-GB" b="0" dirty="0"/>
              <a:t> – </a:t>
            </a:r>
            <a:r>
              <a:rPr lang="en-GB" b="0" dirty="0">
                <a:hlinkClick r:id="rId3"/>
              </a:rPr>
              <a:t>www.uitelkaarmetkinderen.nl</a:t>
            </a:r>
            <a:endParaRPr lang="en-GB" b="0" dirty="0"/>
          </a:p>
          <a:p>
            <a:pPr marL="0" indent="0">
              <a:lnSpc>
                <a:spcPct val="100000"/>
              </a:lnSpc>
              <a:spcBef>
                <a:spcPts val="0"/>
              </a:spcBef>
              <a:buSzPct val="100000"/>
              <a:buNone/>
            </a:pPr>
            <a:endParaRPr lang="en-GB" b="0" dirty="0"/>
          </a:p>
          <a:p>
            <a:pPr>
              <a:lnSpc>
                <a:spcPct val="100000"/>
              </a:lnSpc>
              <a:spcBef>
                <a:spcPts val="0"/>
              </a:spcBef>
              <a:buSzPct val="100000"/>
              <a:buFont typeface="Arial" panose="020B0604020202020204" pitchFamily="34" charset="0"/>
              <a:buChar char="•"/>
            </a:pPr>
            <a:r>
              <a:rPr lang="en-GB" b="0" dirty="0" err="1"/>
              <a:t>Decentraal</a:t>
            </a:r>
            <a:r>
              <a:rPr lang="en-GB" b="0" dirty="0"/>
              <a:t> </a:t>
            </a:r>
            <a:r>
              <a:rPr lang="en-GB" b="0" dirty="0" err="1"/>
              <a:t>Digiplein</a:t>
            </a:r>
            <a:r>
              <a:rPr lang="en-GB" b="0" dirty="0"/>
              <a:t> – Groningen, Haaglanden, Eindhoven</a:t>
            </a:r>
          </a:p>
          <a:p>
            <a:pPr marL="0" indent="0">
              <a:lnSpc>
                <a:spcPct val="100000"/>
              </a:lnSpc>
              <a:spcBef>
                <a:spcPts val="0"/>
              </a:spcBef>
              <a:buSzPct val="100000"/>
              <a:buNone/>
            </a:pPr>
            <a:endParaRPr lang="en-GB" sz="2800" b="0" dirty="0"/>
          </a:p>
        </p:txBody>
      </p:sp>
    </p:spTree>
    <p:extLst>
      <p:ext uri="{BB962C8B-B14F-4D97-AF65-F5344CB8AC3E}">
        <p14:creationId xmlns:p14="http://schemas.microsoft.com/office/powerpoint/2010/main" val="2191195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4DF96-CB95-8372-AB4D-F2F2CC05DC97}"/>
              </a:ext>
            </a:extLst>
          </p:cNvPr>
          <p:cNvSpPr>
            <a:spLocks noGrp="1"/>
          </p:cNvSpPr>
          <p:nvPr>
            <p:ph type="title"/>
          </p:nvPr>
        </p:nvSpPr>
        <p:spPr/>
        <p:txBody>
          <a:bodyPr/>
          <a:lstStyle/>
          <a:p>
            <a:r>
              <a:rPr lang="nl-NL" dirty="0"/>
              <a:t>Duurzaam samenwerken na scheiding</a:t>
            </a:r>
          </a:p>
        </p:txBody>
      </p:sp>
      <p:sp>
        <p:nvSpPr>
          <p:cNvPr id="4" name="Titel 3">
            <a:extLst>
              <a:ext uri="{FF2B5EF4-FFF2-40B4-BE49-F238E27FC236}">
                <a16:creationId xmlns:a16="http://schemas.microsoft.com/office/drawing/2014/main" id="{FCB717A0-1FC9-47B0-A580-C741DD7A4B09}"/>
              </a:ext>
            </a:extLst>
          </p:cNvPr>
          <p:cNvSpPr>
            <a:spLocks noGrp="1"/>
          </p:cNvSpPr>
          <p:nvPr>
            <p:ph idx="1"/>
          </p:nvPr>
        </p:nvSpPr>
        <p:spPr>
          <a:xfrm>
            <a:off x="838200" y="1825625"/>
            <a:ext cx="8382000" cy="3994150"/>
          </a:xfrm>
        </p:spPr>
        <p:txBody>
          <a:bodyPr>
            <a:normAutofit/>
          </a:bodyPr>
          <a:lstStyle/>
          <a:p>
            <a:pPr marL="0" indent="0">
              <a:lnSpc>
                <a:spcPct val="90000"/>
              </a:lnSpc>
              <a:buNone/>
            </a:pPr>
            <a:r>
              <a:rPr lang="nl-NL" sz="3300" dirty="0"/>
              <a:t>Als duurzaam samenwerken het gewenste eindresultaat is, dan is het belangrijk vanaf </a:t>
            </a:r>
            <a:br>
              <a:rPr lang="nl-NL" sz="3300" dirty="0"/>
            </a:br>
            <a:r>
              <a:rPr lang="nl-NL" sz="3300" dirty="0"/>
              <a:t>het eerste moment in te zetten op die elementen waar duurzaam samenwerken</a:t>
            </a:r>
            <a:br>
              <a:rPr lang="nl-NL" sz="3300" dirty="0"/>
            </a:br>
            <a:r>
              <a:rPr lang="nl-NL" sz="3300" dirty="0"/>
              <a:t>uit bestaat.</a:t>
            </a:r>
          </a:p>
        </p:txBody>
      </p:sp>
      <p:sp>
        <p:nvSpPr>
          <p:cNvPr id="6" name="Ondertitel 4">
            <a:extLst>
              <a:ext uri="{FF2B5EF4-FFF2-40B4-BE49-F238E27FC236}">
                <a16:creationId xmlns:a16="http://schemas.microsoft.com/office/drawing/2014/main" id="{DD6FC302-CCA5-4FE5-92D5-D63991A51B48}"/>
              </a:ext>
            </a:extLst>
          </p:cNvPr>
          <p:cNvSpPr txBox="1">
            <a:spLocks/>
          </p:cNvSpPr>
          <p:nvPr/>
        </p:nvSpPr>
        <p:spPr>
          <a:xfrm>
            <a:off x="838200" y="4621312"/>
            <a:ext cx="5960863" cy="266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2"/>
                </a:solidFill>
                <a:latin typeface="RijksoverheidSansText" panose="020B050304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ijksoverheidSansText" panose="020B050304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ijksoverheidSansText" panose="020B050304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nl-NL" dirty="0"/>
              <a:t>Dat begint bij de professional</a:t>
            </a:r>
          </a:p>
        </p:txBody>
      </p:sp>
      <p:pic>
        <p:nvPicPr>
          <p:cNvPr id="7" name="Afbeelding 6">
            <a:extLst>
              <a:ext uri="{FF2B5EF4-FFF2-40B4-BE49-F238E27FC236}">
                <a16:creationId xmlns:a16="http://schemas.microsoft.com/office/drawing/2014/main" id="{7EB29C99-3548-4E2E-84A6-9BEFC1712C85}"/>
              </a:ext>
            </a:extLst>
          </p:cNvPr>
          <p:cNvPicPr>
            <a:picLocks noChangeAspect="1"/>
          </p:cNvPicPr>
          <p:nvPr/>
        </p:nvPicPr>
        <p:blipFill>
          <a:blip r:embed="rId3"/>
          <a:stretch>
            <a:fillRect/>
          </a:stretch>
        </p:blipFill>
        <p:spPr>
          <a:xfrm>
            <a:off x="8028071" y="2632331"/>
            <a:ext cx="4163929" cy="4688230"/>
          </a:xfrm>
          <a:prstGeom prst="rect">
            <a:avLst/>
          </a:prstGeom>
        </p:spPr>
      </p:pic>
    </p:spTree>
    <p:extLst>
      <p:ext uri="{BB962C8B-B14F-4D97-AF65-F5344CB8AC3E}">
        <p14:creationId xmlns:p14="http://schemas.microsoft.com/office/powerpoint/2010/main" val="2697233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4DF96-CB95-8372-AB4D-F2F2CC05DC97}"/>
              </a:ext>
            </a:extLst>
          </p:cNvPr>
          <p:cNvSpPr>
            <a:spLocks noGrp="1"/>
          </p:cNvSpPr>
          <p:nvPr>
            <p:ph type="title"/>
          </p:nvPr>
        </p:nvSpPr>
        <p:spPr/>
        <p:txBody>
          <a:bodyPr/>
          <a:lstStyle/>
          <a:p>
            <a:r>
              <a:rPr lang="nl-NL" dirty="0"/>
              <a:t>Basisprincipes van een duurzame samenwerking</a:t>
            </a:r>
          </a:p>
        </p:txBody>
      </p:sp>
      <p:sp>
        <p:nvSpPr>
          <p:cNvPr id="4" name="Titel 3">
            <a:extLst>
              <a:ext uri="{FF2B5EF4-FFF2-40B4-BE49-F238E27FC236}">
                <a16:creationId xmlns:a16="http://schemas.microsoft.com/office/drawing/2014/main" id="{FCB717A0-1FC9-47B0-A580-C741DD7A4B09}"/>
              </a:ext>
            </a:extLst>
          </p:cNvPr>
          <p:cNvSpPr>
            <a:spLocks noGrp="1"/>
          </p:cNvSpPr>
          <p:nvPr>
            <p:ph idx="1"/>
          </p:nvPr>
        </p:nvSpPr>
        <p:spPr>
          <a:xfrm>
            <a:off x="838200" y="2141311"/>
            <a:ext cx="8382000" cy="3994150"/>
          </a:xfrm>
        </p:spPr>
        <p:txBody>
          <a:bodyPr>
            <a:normAutofit fontScale="85000" lnSpcReduction="20000"/>
          </a:bodyPr>
          <a:lstStyle/>
          <a:p>
            <a:pPr>
              <a:lnSpc>
                <a:spcPct val="100000"/>
              </a:lnSpc>
            </a:pPr>
            <a:r>
              <a:rPr lang="nl-NL" sz="3600" b="1" dirty="0"/>
              <a:t>Visie</a:t>
            </a:r>
          </a:p>
          <a:p>
            <a:pPr>
              <a:lnSpc>
                <a:spcPct val="100000"/>
              </a:lnSpc>
            </a:pPr>
            <a:r>
              <a:rPr lang="nl-NL" sz="3600" b="1" dirty="0"/>
              <a:t>Vertrouwen</a:t>
            </a:r>
          </a:p>
          <a:p>
            <a:pPr>
              <a:lnSpc>
                <a:spcPct val="100000"/>
              </a:lnSpc>
            </a:pPr>
            <a:r>
              <a:rPr lang="nl-NL" sz="3600" b="1" dirty="0"/>
              <a:t>Verbinden</a:t>
            </a:r>
          </a:p>
          <a:p>
            <a:pPr>
              <a:lnSpc>
                <a:spcPct val="100000"/>
              </a:lnSpc>
            </a:pPr>
            <a:r>
              <a:rPr lang="nl-NL" sz="3600" b="1" dirty="0"/>
              <a:t>Verantwoordelijkheid</a:t>
            </a:r>
          </a:p>
          <a:p>
            <a:pPr>
              <a:lnSpc>
                <a:spcPct val="100000"/>
              </a:lnSpc>
            </a:pPr>
            <a:endParaRPr lang="nl-NL" sz="3600" b="1" dirty="0"/>
          </a:p>
          <a:p>
            <a:pPr marL="0" indent="0">
              <a:lnSpc>
                <a:spcPct val="100000"/>
              </a:lnSpc>
              <a:buNone/>
            </a:pPr>
            <a:endParaRPr lang="nl-NL" sz="3600" b="1" dirty="0"/>
          </a:p>
          <a:p>
            <a:pPr marL="0" indent="0">
              <a:lnSpc>
                <a:spcPct val="100000"/>
              </a:lnSpc>
              <a:buNone/>
            </a:pPr>
            <a:r>
              <a:rPr lang="nl-NL" sz="3600" b="1" dirty="0"/>
              <a:t>Van Controle en Beheersing naar Vertrouwen en Verbinding</a:t>
            </a:r>
          </a:p>
          <a:p>
            <a:pPr marL="0" indent="0">
              <a:lnSpc>
                <a:spcPct val="90000"/>
              </a:lnSpc>
              <a:buNone/>
            </a:pPr>
            <a:endParaRPr lang="nl-NL" sz="3300" dirty="0"/>
          </a:p>
        </p:txBody>
      </p:sp>
    </p:spTree>
    <p:extLst>
      <p:ext uri="{BB962C8B-B14F-4D97-AF65-F5344CB8AC3E}">
        <p14:creationId xmlns:p14="http://schemas.microsoft.com/office/powerpoint/2010/main" val="320192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4DF96-CB95-8372-AB4D-F2F2CC05DC97}"/>
              </a:ext>
            </a:extLst>
          </p:cNvPr>
          <p:cNvSpPr>
            <a:spLocks noGrp="1"/>
          </p:cNvSpPr>
          <p:nvPr>
            <p:ph type="title"/>
          </p:nvPr>
        </p:nvSpPr>
        <p:spPr/>
        <p:txBody>
          <a:bodyPr/>
          <a:lstStyle/>
          <a:p>
            <a:r>
              <a:rPr lang="nl-NL" dirty="0"/>
              <a:t>Transitiecurve </a:t>
            </a:r>
          </a:p>
        </p:txBody>
      </p:sp>
      <p:pic>
        <p:nvPicPr>
          <p:cNvPr id="3" name="Tijdelijke aanduiding voor inhoud 2">
            <a:extLst>
              <a:ext uri="{FF2B5EF4-FFF2-40B4-BE49-F238E27FC236}">
                <a16:creationId xmlns:a16="http://schemas.microsoft.com/office/drawing/2014/main" id="{FE173637-AC30-1ABD-7145-A029A9F05A00}"/>
              </a:ext>
            </a:extLst>
          </p:cNvPr>
          <p:cNvPicPr>
            <a:picLocks noGrp="1" noChangeAspect="1"/>
          </p:cNvPicPr>
          <p:nvPr>
            <p:ph idx="1"/>
          </p:nvPr>
        </p:nvPicPr>
        <p:blipFill>
          <a:blip r:embed="rId3"/>
          <a:stretch>
            <a:fillRect/>
          </a:stretch>
        </p:blipFill>
        <p:spPr>
          <a:xfrm>
            <a:off x="1816727" y="1825624"/>
            <a:ext cx="7218416" cy="4487421"/>
          </a:xfrm>
          <a:prstGeom prst="rect">
            <a:avLst/>
          </a:prstGeom>
        </p:spPr>
      </p:pic>
      <p:sp>
        <p:nvSpPr>
          <p:cNvPr id="6" name="Ondertitel 4">
            <a:extLst>
              <a:ext uri="{FF2B5EF4-FFF2-40B4-BE49-F238E27FC236}">
                <a16:creationId xmlns:a16="http://schemas.microsoft.com/office/drawing/2014/main" id="{DD6FC302-CCA5-4FE5-92D5-D63991A51B48}"/>
              </a:ext>
            </a:extLst>
          </p:cNvPr>
          <p:cNvSpPr txBox="1">
            <a:spLocks/>
          </p:cNvSpPr>
          <p:nvPr/>
        </p:nvSpPr>
        <p:spPr>
          <a:xfrm>
            <a:off x="838200" y="4621312"/>
            <a:ext cx="5960863" cy="266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2"/>
                </a:solidFill>
                <a:latin typeface="RijksoverheidSansText" panose="020B050304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ijksoverheidSansText" panose="020B050304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ijksoverheidSansText" panose="020B050304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spTree>
    <p:extLst>
      <p:ext uri="{BB962C8B-B14F-4D97-AF65-F5344CB8AC3E}">
        <p14:creationId xmlns:p14="http://schemas.microsoft.com/office/powerpoint/2010/main" val="3052690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4DF96-CB95-8372-AB4D-F2F2CC05DC97}"/>
              </a:ext>
            </a:extLst>
          </p:cNvPr>
          <p:cNvSpPr>
            <a:spLocks noGrp="1"/>
          </p:cNvSpPr>
          <p:nvPr>
            <p:ph type="title"/>
          </p:nvPr>
        </p:nvSpPr>
        <p:spPr/>
        <p:txBody>
          <a:bodyPr/>
          <a:lstStyle/>
          <a:p>
            <a:r>
              <a:rPr lang="nl-NL" dirty="0"/>
              <a:t>Casus</a:t>
            </a:r>
            <a:endParaRPr lang="nl-NL" dirty="0">
              <a:highlight>
                <a:srgbClr val="FFFF00"/>
              </a:highlight>
            </a:endParaRPr>
          </a:p>
        </p:txBody>
      </p:sp>
      <p:sp>
        <p:nvSpPr>
          <p:cNvPr id="4" name="Titel 3">
            <a:extLst>
              <a:ext uri="{FF2B5EF4-FFF2-40B4-BE49-F238E27FC236}">
                <a16:creationId xmlns:a16="http://schemas.microsoft.com/office/drawing/2014/main" id="{FCB717A0-1FC9-47B0-A580-C741DD7A4B09}"/>
              </a:ext>
            </a:extLst>
          </p:cNvPr>
          <p:cNvSpPr>
            <a:spLocks noGrp="1"/>
          </p:cNvSpPr>
          <p:nvPr>
            <p:ph idx="1"/>
          </p:nvPr>
        </p:nvSpPr>
        <p:spPr>
          <a:xfrm>
            <a:off x="838200" y="1843380"/>
            <a:ext cx="8382000" cy="3994150"/>
          </a:xfrm>
        </p:spPr>
        <p:txBody>
          <a:bodyPr>
            <a:normAutofit fontScale="47500" lnSpcReduction="20000"/>
          </a:bodyPr>
          <a:lstStyle/>
          <a:p>
            <a:pPr marL="0" indent="0">
              <a:lnSpc>
                <a:spcPct val="90000"/>
              </a:lnSpc>
              <a:buNone/>
            </a:pPr>
            <a:r>
              <a:rPr lang="nl-NL" sz="3300" dirty="0"/>
              <a:t>Vader Stefan 37 jaar.</a:t>
            </a:r>
          </a:p>
          <a:p>
            <a:pPr marL="0" indent="0">
              <a:lnSpc>
                <a:spcPct val="90000"/>
              </a:lnSpc>
              <a:buNone/>
            </a:pPr>
            <a:r>
              <a:rPr lang="nl-NL" sz="3300" dirty="0"/>
              <a:t>Moeder Karin 34 jaar.</a:t>
            </a:r>
          </a:p>
          <a:p>
            <a:pPr marL="0" indent="0">
              <a:lnSpc>
                <a:spcPct val="90000"/>
              </a:lnSpc>
              <a:buNone/>
            </a:pPr>
            <a:r>
              <a:rPr lang="nl-NL" sz="3300" dirty="0"/>
              <a:t>Dochter Lisa 7 jaar.</a:t>
            </a:r>
          </a:p>
          <a:p>
            <a:pPr marL="0" indent="0">
              <a:lnSpc>
                <a:spcPct val="90000"/>
              </a:lnSpc>
              <a:buNone/>
            </a:pPr>
            <a:endParaRPr lang="nl-NL" sz="3300" dirty="0"/>
          </a:p>
          <a:p>
            <a:pPr marL="0" indent="0">
              <a:lnSpc>
                <a:spcPct val="90000"/>
              </a:lnSpc>
              <a:buNone/>
            </a:pPr>
            <a:r>
              <a:rPr lang="nl-NL" sz="3300" dirty="0"/>
              <a:t>Stefan en Karin zijn twee jaar gescheiden.</a:t>
            </a:r>
          </a:p>
          <a:p>
            <a:pPr marL="0" indent="0">
              <a:lnSpc>
                <a:spcPct val="90000"/>
              </a:lnSpc>
              <a:buNone/>
            </a:pPr>
            <a:r>
              <a:rPr lang="nl-NL" sz="3300" dirty="0"/>
              <a:t>Vanaf het eerste moment is er ‘gedoe’.</a:t>
            </a:r>
          </a:p>
          <a:p>
            <a:pPr marL="0" indent="0">
              <a:lnSpc>
                <a:spcPct val="90000"/>
              </a:lnSpc>
              <a:buNone/>
            </a:pPr>
            <a:br>
              <a:rPr lang="nl-NL" sz="3300" dirty="0"/>
            </a:br>
            <a:r>
              <a:rPr lang="nl-NL" sz="3300" dirty="0"/>
              <a:t>Karin beschuldigd Stefan van huiselijk geweld. Zij heeft hiervan meerdere meldingen gedaan bij </a:t>
            </a:r>
          </a:p>
          <a:p>
            <a:pPr marL="0" indent="0">
              <a:lnSpc>
                <a:spcPct val="90000"/>
              </a:lnSpc>
              <a:buNone/>
            </a:pPr>
            <a:r>
              <a:rPr lang="nl-NL" sz="3300" dirty="0"/>
              <a:t>Veilig Thuis op basis van blauwe plekken en uitspraken door Lisa ‘papa wordt snel boos’</a:t>
            </a:r>
          </a:p>
          <a:p>
            <a:pPr marL="0" indent="0">
              <a:lnSpc>
                <a:spcPct val="90000"/>
              </a:lnSpc>
              <a:buNone/>
            </a:pPr>
            <a:r>
              <a:rPr lang="nl-NL" sz="3300" dirty="0"/>
              <a:t>Stefan ontkent dit in alle toonaarde en meent dat Karin aan ouderverstoting doet. </a:t>
            </a:r>
          </a:p>
          <a:p>
            <a:pPr marL="0" indent="0">
              <a:lnSpc>
                <a:spcPct val="90000"/>
              </a:lnSpc>
              <a:buNone/>
            </a:pPr>
            <a:endParaRPr lang="nl-NL" sz="3300" dirty="0"/>
          </a:p>
          <a:p>
            <a:pPr marL="0" indent="0">
              <a:lnSpc>
                <a:spcPct val="90000"/>
              </a:lnSpc>
              <a:buNone/>
            </a:pPr>
            <a:r>
              <a:rPr lang="nl-NL" sz="3300" dirty="0"/>
              <a:t>Er zijn meerdere rechtszaken geweest.</a:t>
            </a:r>
          </a:p>
          <a:p>
            <a:pPr marL="0" indent="0">
              <a:lnSpc>
                <a:spcPct val="90000"/>
              </a:lnSpc>
              <a:buNone/>
            </a:pPr>
            <a:r>
              <a:rPr lang="nl-NL" sz="3300" dirty="0"/>
              <a:t>De omgangsregeling, welke is vastgesteld door de rechtbank, wordt nagekomen. </a:t>
            </a:r>
          </a:p>
          <a:p>
            <a:pPr marL="0" indent="0">
              <a:lnSpc>
                <a:spcPct val="90000"/>
              </a:lnSpc>
              <a:buNone/>
            </a:pPr>
            <a:endParaRPr lang="nl-NL" sz="3300" dirty="0"/>
          </a:p>
          <a:p>
            <a:pPr marL="0" indent="0">
              <a:lnSpc>
                <a:spcPct val="90000"/>
              </a:lnSpc>
              <a:buNone/>
            </a:pPr>
            <a:endParaRPr lang="nl-NL" sz="3300" dirty="0"/>
          </a:p>
        </p:txBody>
      </p:sp>
      <p:sp>
        <p:nvSpPr>
          <p:cNvPr id="6" name="Ondertitel 4">
            <a:extLst>
              <a:ext uri="{FF2B5EF4-FFF2-40B4-BE49-F238E27FC236}">
                <a16:creationId xmlns:a16="http://schemas.microsoft.com/office/drawing/2014/main" id="{DD6FC302-CCA5-4FE5-92D5-D63991A51B48}"/>
              </a:ext>
            </a:extLst>
          </p:cNvPr>
          <p:cNvSpPr txBox="1">
            <a:spLocks/>
          </p:cNvSpPr>
          <p:nvPr/>
        </p:nvSpPr>
        <p:spPr>
          <a:xfrm>
            <a:off x="838200" y="4621312"/>
            <a:ext cx="5960863" cy="266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2"/>
                </a:solidFill>
                <a:latin typeface="RijksoverheidSansText" panose="020B050304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ijksoverheidSansText" panose="020B050304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ijksoverheidSansText" panose="020B050304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spTree>
    <p:extLst>
      <p:ext uri="{BB962C8B-B14F-4D97-AF65-F5344CB8AC3E}">
        <p14:creationId xmlns:p14="http://schemas.microsoft.com/office/powerpoint/2010/main" val="2649239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EF4DF96-CB95-8372-AB4D-F2F2CC05DC97}"/>
              </a:ext>
            </a:extLst>
          </p:cNvPr>
          <p:cNvSpPr>
            <a:spLocks noGrp="1"/>
          </p:cNvSpPr>
          <p:nvPr>
            <p:ph type="title"/>
          </p:nvPr>
        </p:nvSpPr>
        <p:spPr/>
        <p:txBody>
          <a:bodyPr/>
          <a:lstStyle/>
          <a:p>
            <a:r>
              <a:rPr lang="nl-NL" dirty="0"/>
              <a:t>Casus -2</a:t>
            </a:r>
          </a:p>
        </p:txBody>
      </p:sp>
      <p:sp>
        <p:nvSpPr>
          <p:cNvPr id="4" name="Titel 3">
            <a:extLst>
              <a:ext uri="{FF2B5EF4-FFF2-40B4-BE49-F238E27FC236}">
                <a16:creationId xmlns:a16="http://schemas.microsoft.com/office/drawing/2014/main" id="{FCB717A0-1FC9-47B0-A580-C741DD7A4B09}"/>
              </a:ext>
            </a:extLst>
          </p:cNvPr>
          <p:cNvSpPr>
            <a:spLocks noGrp="1"/>
          </p:cNvSpPr>
          <p:nvPr>
            <p:ph idx="1"/>
          </p:nvPr>
        </p:nvSpPr>
        <p:spPr>
          <a:xfrm>
            <a:off x="838200" y="1825625"/>
            <a:ext cx="8382000" cy="3994150"/>
          </a:xfrm>
        </p:spPr>
        <p:txBody>
          <a:bodyPr>
            <a:normAutofit/>
          </a:bodyPr>
          <a:lstStyle/>
          <a:p>
            <a:pPr marL="0" indent="0">
              <a:lnSpc>
                <a:spcPct val="90000"/>
              </a:lnSpc>
              <a:buNone/>
            </a:pPr>
            <a:r>
              <a:rPr lang="nl-NL" sz="1600" dirty="0"/>
              <a:t>Stefan is meerdere rechtszaken gestart. </a:t>
            </a:r>
          </a:p>
          <a:p>
            <a:pPr marL="0" indent="0">
              <a:lnSpc>
                <a:spcPct val="90000"/>
              </a:lnSpc>
              <a:buNone/>
            </a:pPr>
            <a:r>
              <a:rPr lang="nl-NL" sz="1600" dirty="0"/>
              <a:t>De laatste rechtszaak was omdat Karin geen toestemming gaf voor een noodzakelijke medische behandeling bij Lisa.</a:t>
            </a:r>
          </a:p>
          <a:p>
            <a:pPr marL="0" indent="0">
              <a:lnSpc>
                <a:spcPct val="90000"/>
              </a:lnSpc>
              <a:buNone/>
            </a:pPr>
            <a:endParaRPr lang="nl-NL" sz="1600" dirty="0"/>
          </a:p>
          <a:p>
            <a:pPr marL="0" indent="0">
              <a:lnSpc>
                <a:spcPct val="90000"/>
              </a:lnSpc>
              <a:buNone/>
            </a:pPr>
            <a:r>
              <a:rPr lang="nl-NL" sz="1600" dirty="0"/>
              <a:t>Karin is erg spiritueel en gelooft niet in een medische oplossing. </a:t>
            </a:r>
          </a:p>
          <a:p>
            <a:pPr marL="0" indent="0">
              <a:lnSpc>
                <a:spcPct val="90000"/>
              </a:lnSpc>
              <a:buNone/>
            </a:pPr>
            <a:endParaRPr lang="nl-NL" sz="1600" dirty="0"/>
          </a:p>
          <a:p>
            <a:pPr marL="0" indent="0">
              <a:lnSpc>
                <a:spcPct val="90000"/>
              </a:lnSpc>
              <a:buNone/>
            </a:pPr>
            <a:r>
              <a:rPr lang="nl-NL" sz="1600" dirty="0"/>
              <a:t>Dit heeft voor Lisa blijvende schade opgeleverd.  </a:t>
            </a:r>
          </a:p>
          <a:p>
            <a:pPr marL="0" indent="0">
              <a:lnSpc>
                <a:spcPct val="90000"/>
              </a:lnSpc>
              <a:buNone/>
            </a:pPr>
            <a:r>
              <a:rPr lang="nl-NL" sz="1600" dirty="0"/>
              <a:t>Er is een raadsonderzoek gedaan, en OTS uitgesproken.</a:t>
            </a:r>
          </a:p>
          <a:p>
            <a:pPr marL="0" indent="0">
              <a:lnSpc>
                <a:spcPct val="90000"/>
              </a:lnSpc>
              <a:buNone/>
            </a:pPr>
            <a:endParaRPr lang="nl-NL" sz="1600" dirty="0"/>
          </a:p>
          <a:p>
            <a:pPr marL="0" indent="0">
              <a:lnSpc>
                <a:spcPct val="90000"/>
              </a:lnSpc>
              <a:buNone/>
            </a:pPr>
            <a:endParaRPr lang="nl-NL" sz="3300" dirty="0"/>
          </a:p>
        </p:txBody>
      </p:sp>
      <p:sp>
        <p:nvSpPr>
          <p:cNvPr id="6" name="Ondertitel 4">
            <a:extLst>
              <a:ext uri="{FF2B5EF4-FFF2-40B4-BE49-F238E27FC236}">
                <a16:creationId xmlns:a16="http://schemas.microsoft.com/office/drawing/2014/main" id="{DD6FC302-CCA5-4FE5-92D5-D63991A51B48}"/>
              </a:ext>
            </a:extLst>
          </p:cNvPr>
          <p:cNvSpPr txBox="1">
            <a:spLocks/>
          </p:cNvSpPr>
          <p:nvPr/>
        </p:nvSpPr>
        <p:spPr>
          <a:xfrm>
            <a:off x="838200" y="4621312"/>
            <a:ext cx="5960863" cy="2666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2"/>
                </a:solidFill>
                <a:latin typeface="RijksoverheidSansText" panose="020B0503040202060203"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ijksoverheidSansText" panose="020B0503040202060203"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ijksoverheidSansText" panose="020B0503040202060203"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ijksoverheidSansText" panose="020B0503040202060203"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nl-NL" dirty="0"/>
          </a:p>
        </p:txBody>
      </p:sp>
    </p:spTree>
    <p:extLst>
      <p:ext uri="{BB962C8B-B14F-4D97-AF65-F5344CB8AC3E}">
        <p14:creationId xmlns:p14="http://schemas.microsoft.com/office/powerpoint/2010/main" val="3634906422"/>
      </p:ext>
    </p:extLst>
  </p:cSld>
  <p:clrMapOvr>
    <a:masterClrMapping/>
  </p:clrMapOvr>
</p:sld>
</file>

<file path=ppt/theme/theme1.xml><?xml version="1.0" encoding="utf-8"?>
<a:theme xmlns:a="http://schemas.openxmlformats.org/drawingml/2006/main" name="Scheiden Zonder Schade thema">
  <a:themeElements>
    <a:clrScheme name="Scheiden Zonder Schade">
      <a:dk1>
        <a:srgbClr val="000000"/>
      </a:dk1>
      <a:lt1>
        <a:srgbClr val="FFFFFF"/>
      </a:lt1>
      <a:dk2>
        <a:srgbClr val="304859"/>
      </a:dk2>
      <a:lt2>
        <a:srgbClr val="E7E6E6"/>
      </a:lt2>
      <a:accent1>
        <a:srgbClr val="00A3DA"/>
      </a:accent1>
      <a:accent2>
        <a:srgbClr val="B2D5EB"/>
      </a:accent2>
      <a:accent3>
        <a:srgbClr val="77C3B1"/>
      </a:accent3>
      <a:accent4>
        <a:srgbClr val="C9E9E2"/>
      </a:accent4>
      <a:accent5>
        <a:srgbClr val="D92F2A"/>
      </a:accent5>
      <a:accent6>
        <a:srgbClr val="EFBEBB"/>
      </a:accent6>
      <a:hlink>
        <a:srgbClr val="0066A4"/>
      </a:hlink>
      <a:folHlink>
        <a:srgbClr val="884488"/>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1302</Words>
  <Application>Microsoft Office PowerPoint</Application>
  <PresentationFormat>Breedbeeld</PresentationFormat>
  <Paragraphs>217</Paragraphs>
  <Slides>23</Slides>
  <Notes>19</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23</vt:i4>
      </vt:variant>
    </vt:vector>
  </HeadingPairs>
  <TitlesOfParts>
    <vt:vector size="28" baseType="lpstr">
      <vt:lpstr>Arial</vt:lpstr>
      <vt:lpstr>Calibri</vt:lpstr>
      <vt:lpstr>RijksoverheidSansText</vt:lpstr>
      <vt:lpstr>RijksoverheidSerif</vt:lpstr>
      <vt:lpstr>Scheiden Zonder Schade thema</vt:lpstr>
      <vt:lpstr>Duurzaam Samenwerken na Scheiding </vt:lpstr>
      <vt:lpstr>Welkom</vt:lpstr>
      <vt:lpstr>Terugblik Scheiden zonder Schade</vt:lpstr>
      <vt:lpstr>Een goed begin - Waar staan we nu?</vt:lpstr>
      <vt:lpstr>Duurzaam samenwerken na scheiding</vt:lpstr>
      <vt:lpstr>Basisprincipes van een duurzame samenwerking</vt:lpstr>
      <vt:lpstr>Transitiecurve </vt:lpstr>
      <vt:lpstr>Casus</vt:lpstr>
      <vt:lpstr>Casus -2</vt:lpstr>
      <vt:lpstr>Casus - 3</vt:lpstr>
      <vt:lpstr>Casus - 4</vt:lpstr>
      <vt:lpstr>Hoe kun je hiermee omgaan?</vt:lpstr>
      <vt:lpstr>Terug naar: Basisprincipes van een duurzame samenwerking</vt:lpstr>
      <vt:lpstr>1. Gedeelde Visie?</vt:lpstr>
      <vt:lpstr>2. Vertrouwen?</vt:lpstr>
      <vt:lpstr>3. Verbinden?</vt:lpstr>
      <vt:lpstr>4. Verantwoordelijkheid?</vt:lpstr>
      <vt:lpstr>Wat zien we?</vt:lpstr>
      <vt:lpstr>Wat betekent dit voor de casus?</vt:lpstr>
      <vt:lpstr>Dit wetende…</vt:lpstr>
      <vt:lpstr>Uitkomst casus…</vt:lpstr>
      <vt:lpstr>Vragen?</vt:lpstr>
      <vt:lpstr>Afsluiting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Nico van de Bunt | Clarify</dc:creator>
  <cp:lastModifiedBy>Yvonne van Westering</cp:lastModifiedBy>
  <cp:revision>33</cp:revision>
  <dcterms:created xsi:type="dcterms:W3CDTF">2023-02-28T11:16:49Z</dcterms:created>
  <dcterms:modified xsi:type="dcterms:W3CDTF">2023-10-23T10:12:05Z</dcterms:modified>
</cp:coreProperties>
</file>