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68" r:id="rId4"/>
  </p:sldMasterIdLst>
  <p:notesMasterIdLst>
    <p:notesMasterId r:id="rId29"/>
  </p:notesMasterIdLst>
  <p:sldIdLst>
    <p:sldId id="281" r:id="rId5"/>
    <p:sldId id="263" r:id="rId6"/>
    <p:sldId id="260" r:id="rId7"/>
    <p:sldId id="282" r:id="rId8"/>
    <p:sldId id="283" r:id="rId9"/>
    <p:sldId id="438" r:id="rId10"/>
    <p:sldId id="285" r:id="rId11"/>
    <p:sldId id="259" r:id="rId12"/>
    <p:sldId id="257" r:id="rId13"/>
    <p:sldId id="258" r:id="rId14"/>
    <p:sldId id="286" r:id="rId15"/>
    <p:sldId id="261" r:id="rId16"/>
    <p:sldId id="439" r:id="rId17"/>
    <p:sldId id="306" r:id="rId18"/>
    <p:sldId id="435" r:id="rId19"/>
    <p:sldId id="284" r:id="rId20"/>
    <p:sldId id="1190" r:id="rId21"/>
    <p:sldId id="1191" r:id="rId22"/>
    <p:sldId id="1203" r:id="rId23"/>
    <p:sldId id="1202" r:id="rId24"/>
    <p:sldId id="1200" r:id="rId25"/>
    <p:sldId id="1201" r:id="rId26"/>
    <p:sldId id="1204" r:id="rId27"/>
    <p:sldId id="1197"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A0B"/>
    <a:srgbClr val="369C4E"/>
    <a:srgbClr val="008789"/>
    <a:srgbClr val="A0C6DF"/>
    <a:srgbClr val="364880"/>
    <a:srgbClr val="AFCDE6"/>
    <a:srgbClr val="E0E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878A9-9102-45C3-B3AD-D2C0DFA20EED}" v="1" dt="2022-04-07T07:51:15.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0" autoAdjust="0"/>
    <p:restoredTop sz="82961" autoAdjust="0"/>
  </p:normalViewPr>
  <p:slideViewPr>
    <p:cSldViewPr snapToGrid="0">
      <p:cViewPr varScale="1">
        <p:scale>
          <a:sx n="55" d="100"/>
          <a:sy n="55" d="100"/>
        </p:scale>
        <p:origin x="98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660F6-0F16-433F-9E1F-73C370060F39}"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nl-NL"/>
        </a:p>
      </dgm:t>
    </dgm:pt>
    <dgm:pt modelId="{90F59256-5493-44F9-B0E8-41E7DCC2626D}">
      <dgm:prSet phldrT="[Tekst]" custT="1"/>
      <dgm:spPr/>
      <dgm:t>
        <a:bodyPr/>
        <a:lstStyle/>
        <a:p>
          <a:endParaRPr lang="nl-NL" sz="1600" dirty="0"/>
        </a:p>
      </dgm:t>
    </dgm:pt>
    <dgm:pt modelId="{907CB7E3-AEEF-4F88-918B-25824D951667}" type="parTrans" cxnId="{790E804F-75A1-4E74-8C8B-E65D7DD45F3F}">
      <dgm:prSet/>
      <dgm:spPr/>
      <dgm:t>
        <a:bodyPr/>
        <a:lstStyle/>
        <a:p>
          <a:endParaRPr lang="nl-NL"/>
        </a:p>
      </dgm:t>
    </dgm:pt>
    <dgm:pt modelId="{43F79361-BB47-4AB9-8512-E170971EDA93}" type="sibTrans" cxnId="{790E804F-75A1-4E74-8C8B-E65D7DD45F3F}">
      <dgm:prSet/>
      <dgm:spPr/>
      <dgm:t>
        <a:bodyPr/>
        <a:lstStyle/>
        <a:p>
          <a:endParaRPr lang="nl-NL"/>
        </a:p>
      </dgm:t>
    </dgm:pt>
    <dgm:pt modelId="{8D96771F-D0F2-40B0-AA80-1926498099FF}">
      <dgm:prSet phldrT="[Tekst]" custT="1"/>
      <dgm:spPr/>
      <dgm:t>
        <a:bodyPr/>
        <a:lstStyle/>
        <a:p>
          <a:pPr>
            <a:lnSpc>
              <a:spcPct val="100000"/>
            </a:lnSpc>
          </a:pPr>
          <a:endParaRPr lang="nl-NL" sz="1600" dirty="0"/>
        </a:p>
      </dgm:t>
    </dgm:pt>
    <dgm:pt modelId="{A09ACA80-2A71-4195-8D38-ADFC441407D2}" type="sibTrans" cxnId="{D3A7C92D-4D00-4D07-8585-5F7D8BC11312}">
      <dgm:prSet/>
      <dgm:spPr/>
      <dgm:t>
        <a:bodyPr/>
        <a:lstStyle/>
        <a:p>
          <a:endParaRPr lang="nl-NL"/>
        </a:p>
      </dgm:t>
    </dgm:pt>
    <dgm:pt modelId="{8531F583-09FE-4A16-AC60-35C57E4E204D}" type="parTrans" cxnId="{D3A7C92D-4D00-4D07-8585-5F7D8BC11312}">
      <dgm:prSet/>
      <dgm:spPr/>
      <dgm:t>
        <a:bodyPr/>
        <a:lstStyle/>
        <a:p>
          <a:endParaRPr lang="nl-NL"/>
        </a:p>
      </dgm:t>
    </dgm:pt>
    <dgm:pt modelId="{178B55EC-24A8-4E82-B6ED-A967160AAC96}" type="pres">
      <dgm:prSet presAssocID="{E7A660F6-0F16-433F-9E1F-73C370060F39}" presName="compositeShape" presStyleCnt="0">
        <dgm:presLayoutVars>
          <dgm:chMax val="2"/>
          <dgm:dir/>
          <dgm:resizeHandles val="exact"/>
        </dgm:presLayoutVars>
      </dgm:prSet>
      <dgm:spPr/>
    </dgm:pt>
    <dgm:pt modelId="{63CA8811-E3F6-4548-9592-D59D3DAE92B9}" type="pres">
      <dgm:prSet presAssocID="{8D96771F-D0F2-40B0-AA80-1926498099FF}" presName="upArrow" presStyleLbl="node1" presStyleIdx="0" presStyleCnt="2" custLinFactNeighborX="-73356" custLinFactNeighborY="2748"/>
      <dgm:spPr>
        <a:solidFill>
          <a:srgbClr val="C00000"/>
        </a:solidFill>
      </dgm:spPr>
    </dgm:pt>
    <dgm:pt modelId="{50BB335E-5918-4E05-A0A3-BA21EB70C892}" type="pres">
      <dgm:prSet presAssocID="{8D96771F-D0F2-40B0-AA80-1926498099FF}" presName="upArrowText" presStyleLbl="revTx" presStyleIdx="0" presStyleCnt="2" custScaleY="91781">
        <dgm:presLayoutVars>
          <dgm:chMax val="0"/>
          <dgm:bulletEnabled val="1"/>
        </dgm:presLayoutVars>
      </dgm:prSet>
      <dgm:spPr/>
    </dgm:pt>
    <dgm:pt modelId="{E75408AE-2B43-4ABE-8505-C269CAED61C6}" type="pres">
      <dgm:prSet presAssocID="{90F59256-5493-44F9-B0E8-41E7DCC2626D}" presName="downArrow" presStyleLbl="node1" presStyleIdx="1" presStyleCnt="2" custLinFactNeighborX="-53271" custLinFactNeighborY="19293"/>
      <dgm:spPr>
        <a:solidFill>
          <a:srgbClr val="00B050"/>
        </a:solidFill>
      </dgm:spPr>
    </dgm:pt>
    <dgm:pt modelId="{71B82DD6-0262-42CD-A011-F7580DBA0DEF}" type="pres">
      <dgm:prSet presAssocID="{90F59256-5493-44F9-B0E8-41E7DCC2626D}" presName="downArrowText" presStyleLbl="revTx" presStyleIdx="1" presStyleCnt="2">
        <dgm:presLayoutVars>
          <dgm:chMax val="0"/>
          <dgm:bulletEnabled val="1"/>
        </dgm:presLayoutVars>
      </dgm:prSet>
      <dgm:spPr/>
    </dgm:pt>
  </dgm:ptLst>
  <dgm:cxnLst>
    <dgm:cxn modelId="{CE81000E-E092-4A3D-8E1E-EACD02382668}" type="presOf" srcId="{8D96771F-D0F2-40B0-AA80-1926498099FF}" destId="{50BB335E-5918-4E05-A0A3-BA21EB70C892}" srcOrd="0" destOrd="0" presId="urn:microsoft.com/office/officeart/2005/8/layout/arrow4"/>
    <dgm:cxn modelId="{D3A7C92D-4D00-4D07-8585-5F7D8BC11312}" srcId="{E7A660F6-0F16-433F-9E1F-73C370060F39}" destId="{8D96771F-D0F2-40B0-AA80-1926498099FF}" srcOrd="0" destOrd="0" parTransId="{8531F583-09FE-4A16-AC60-35C57E4E204D}" sibTransId="{A09ACA80-2A71-4195-8D38-ADFC441407D2}"/>
    <dgm:cxn modelId="{C9269E67-540E-47C0-A287-ADAA4315DAD5}" type="presOf" srcId="{90F59256-5493-44F9-B0E8-41E7DCC2626D}" destId="{71B82DD6-0262-42CD-A011-F7580DBA0DEF}" srcOrd="0" destOrd="0" presId="urn:microsoft.com/office/officeart/2005/8/layout/arrow4"/>
    <dgm:cxn modelId="{790E804F-75A1-4E74-8C8B-E65D7DD45F3F}" srcId="{E7A660F6-0F16-433F-9E1F-73C370060F39}" destId="{90F59256-5493-44F9-B0E8-41E7DCC2626D}" srcOrd="1" destOrd="0" parTransId="{907CB7E3-AEEF-4F88-918B-25824D951667}" sibTransId="{43F79361-BB47-4AB9-8512-E170971EDA93}"/>
    <dgm:cxn modelId="{85385D52-1515-4FA6-B617-A31E54132C39}" type="presOf" srcId="{E7A660F6-0F16-433F-9E1F-73C370060F39}" destId="{178B55EC-24A8-4E82-B6ED-A967160AAC96}" srcOrd="0" destOrd="0" presId="urn:microsoft.com/office/officeart/2005/8/layout/arrow4"/>
    <dgm:cxn modelId="{00507CFA-4018-41C5-BD40-29BE6A7BC104}" type="presParOf" srcId="{178B55EC-24A8-4E82-B6ED-A967160AAC96}" destId="{63CA8811-E3F6-4548-9592-D59D3DAE92B9}" srcOrd="0" destOrd="0" presId="urn:microsoft.com/office/officeart/2005/8/layout/arrow4"/>
    <dgm:cxn modelId="{3A305701-0A39-4D5C-8C99-23FB4ABC2C22}" type="presParOf" srcId="{178B55EC-24A8-4E82-B6ED-A967160AAC96}" destId="{50BB335E-5918-4E05-A0A3-BA21EB70C892}" srcOrd="1" destOrd="0" presId="urn:microsoft.com/office/officeart/2005/8/layout/arrow4"/>
    <dgm:cxn modelId="{64FAE7EB-5831-4F5E-BA6E-4A58FBCD1DA2}" type="presParOf" srcId="{178B55EC-24A8-4E82-B6ED-A967160AAC96}" destId="{E75408AE-2B43-4ABE-8505-C269CAED61C6}" srcOrd="2" destOrd="0" presId="urn:microsoft.com/office/officeart/2005/8/layout/arrow4"/>
    <dgm:cxn modelId="{B8707F00-1F82-44DF-ACA7-0B1804CDB65E}" type="presParOf" srcId="{178B55EC-24A8-4E82-B6ED-A967160AAC96}" destId="{71B82DD6-0262-42CD-A011-F7580DBA0DEF}"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A8811-E3F6-4548-9592-D59D3DAE92B9}">
      <dsp:nvSpPr>
        <dsp:cNvPr id="0" name=""/>
        <dsp:cNvSpPr/>
      </dsp:nvSpPr>
      <dsp:spPr>
        <a:xfrm>
          <a:off x="0" y="57310"/>
          <a:ext cx="2780718" cy="2085538"/>
        </a:xfrm>
        <a:prstGeom prst="upArrow">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B335E-5918-4E05-A0A3-BA21EB70C892}">
      <dsp:nvSpPr>
        <dsp:cNvPr id="0" name=""/>
        <dsp:cNvSpPr/>
      </dsp:nvSpPr>
      <dsp:spPr>
        <a:xfrm>
          <a:off x="3075295" y="85705"/>
          <a:ext cx="5244484" cy="191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100000"/>
            </a:lnSpc>
            <a:spcBef>
              <a:spcPct val="0"/>
            </a:spcBef>
            <a:spcAft>
              <a:spcPct val="35000"/>
            </a:spcAft>
            <a:buNone/>
          </a:pPr>
          <a:endParaRPr lang="nl-NL" sz="1600" kern="1200" dirty="0"/>
        </a:p>
      </dsp:txBody>
      <dsp:txXfrm>
        <a:off x="3075295" y="85705"/>
        <a:ext cx="5244484" cy="1914128"/>
      </dsp:txXfrm>
    </dsp:sp>
    <dsp:sp modelId="{E75408AE-2B43-4ABE-8505-C269CAED61C6}">
      <dsp:nvSpPr>
        <dsp:cNvPr id="0" name=""/>
        <dsp:cNvSpPr/>
      </dsp:nvSpPr>
      <dsp:spPr>
        <a:xfrm>
          <a:off x="0" y="2259333"/>
          <a:ext cx="2780718" cy="2085538"/>
        </a:xfrm>
        <a:prstGeom prst="down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82DD6-0262-42CD-A011-F7580DBA0DEF}">
      <dsp:nvSpPr>
        <dsp:cNvPr id="0" name=""/>
        <dsp:cNvSpPr/>
      </dsp:nvSpPr>
      <dsp:spPr>
        <a:xfrm>
          <a:off x="3909510" y="2259333"/>
          <a:ext cx="5244484" cy="208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endParaRPr lang="nl-NL" sz="1600" kern="1200" dirty="0"/>
        </a:p>
      </dsp:txBody>
      <dsp:txXfrm>
        <a:off x="3909510" y="2259333"/>
        <a:ext cx="5244484" cy="2085538"/>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95D8A-275C-468B-B3DD-B2537C890A4B}" type="datetimeFigureOut">
              <a:rPr lang="nl-NL" smtClean="0"/>
              <a:t>7-4-2022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A79A6-95E2-447C-BC59-10DC1DD4550A}" type="slidenum">
              <a:rPr lang="nl-NL" smtClean="0"/>
              <a:t>‹nr.›</a:t>
            </a:fld>
            <a:endParaRPr lang="nl-NL"/>
          </a:p>
        </p:txBody>
      </p:sp>
    </p:spTree>
    <p:extLst>
      <p:ext uri="{BB962C8B-B14F-4D97-AF65-F5344CB8AC3E}">
        <p14:creationId xmlns:p14="http://schemas.microsoft.com/office/powerpoint/2010/main" val="88371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ABA79A6-95E2-447C-BC59-10DC1DD4550A}" type="slidenum">
              <a:rPr lang="nl-NL" smtClean="0"/>
              <a:t>1</a:t>
            </a:fld>
            <a:endParaRPr lang="nl-NL"/>
          </a:p>
        </p:txBody>
      </p:sp>
    </p:spTree>
    <p:extLst>
      <p:ext uri="{BB962C8B-B14F-4D97-AF65-F5344CB8AC3E}">
        <p14:creationId xmlns:p14="http://schemas.microsoft.com/office/powerpoint/2010/main" val="393116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E720CB-2621-442C-9DD9-DC3950B74F8B}" type="datetime1">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7-4-2022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0A2660-1B25-4C3D-A101-C5C90DF2248D}"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55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dit raakt weer aan de ambities van de HA Jeugd</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03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Gezamenlijk opgave formuleren - voor opdracht</a:t>
            </a:r>
          </a:p>
          <a:p>
            <a:r>
              <a:rPr lang="nl-NL" dirty="0"/>
              <a:t>Rolvastheid</a:t>
            </a:r>
          </a:p>
          <a:p>
            <a:r>
              <a:rPr lang="nl-NL" dirty="0"/>
              <a:t>Niet vrijblijvend</a:t>
            </a:r>
          </a:p>
        </p:txBody>
      </p:sp>
      <p:sp>
        <p:nvSpPr>
          <p:cNvPr id="4" name="Tijdelijke aanduiding voor dianummer 3"/>
          <p:cNvSpPr>
            <a:spLocks noGrp="1"/>
          </p:cNvSpPr>
          <p:nvPr>
            <p:ph type="sldNum" sz="quarter" idx="5"/>
          </p:nvPr>
        </p:nvSpPr>
        <p:spPr/>
        <p:txBody>
          <a:bodyPr/>
          <a:lstStyle/>
          <a:p>
            <a:fld id="{3ABA79A6-95E2-447C-BC59-10DC1DD4550A}" type="slidenum">
              <a:rPr lang="nl-NL" smtClean="0"/>
              <a:t>20</a:t>
            </a:fld>
            <a:endParaRPr lang="nl-NL"/>
          </a:p>
        </p:txBody>
      </p:sp>
    </p:spTree>
    <p:extLst>
      <p:ext uri="{BB962C8B-B14F-4D97-AF65-F5344CB8AC3E}">
        <p14:creationId xmlns:p14="http://schemas.microsoft.com/office/powerpoint/2010/main" val="165903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8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04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Wat is de aanleiding voor het huidige debat tussen Rijk en gemeenten over de Jeugdhulp?</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2015 is de Jeugdhulp gedecentraliseerd naar de gemeenten met een korting van 450 miljoen euro. Net voor de decentralisatie, liepen de uitgaven opnieuw stevig op. Gemeenten hebben deze tekorten zelf moeten opvangen. Die situatie was niet houdbaar. </a:t>
            </a:r>
          </a:p>
          <a:p>
            <a:r>
              <a:rPr lang="nl-NL" sz="1200" kern="1200" dirty="0">
                <a:solidFill>
                  <a:schemeClr val="tx1"/>
                </a:solidFill>
                <a:effectLst/>
                <a:latin typeface="+mn-lt"/>
                <a:ea typeface="+mn-ea"/>
                <a:cs typeface="+mn-cs"/>
              </a:rPr>
              <a:t>Daarom hebben het Rijk en de gemeenten in 2019 een tijdelijke verhoging van het budget ad 300 </a:t>
            </a:r>
            <a:r>
              <a:rPr lang="nl-NL" sz="1200" kern="1200" dirty="0" err="1">
                <a:solidFill>
                  <a:schemeClr val="tx1"/>
                </a:solidFill>
                <a:effectLst/>
                <a:latin typeface="+mn-lt"/>
                <a:ea typeface="+mn-ea"/>
                <a:cs typeface="+mn-cs"/>
              </a:rPr>
              <a:t>mln</a:t>
            </a:r>
            <a:r>
              <a:rPr lang="nl-NL" sz="1200" kern="1200" dirty="0">
                <a:solidFill>
                  <a:schemeClr val="tx1"/>
                </a:solidFill>
                <a:effectLst/>
                <a:latin typeface="+mn-lt"/>
                <a:ea typeface="+mn-ea"/>
                <a:cs typeface="+mn-cs"/>
              </a:rPr>
              <a:t> € afgesproken en besloten tot het doen van onderzoek. Dat onderzoek van ultimo december 2020 toont aan dat de gemeenten in 2019 een tekort op de Jeugdwet leden van 1,7 miljard euro.</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mogelijkheden dat tekort terug te dringen zijn door de onderzoekers tegelijkertijd als beperkt gekwalificeerd.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In een gezamenlijk traject, onder leiding van Marjanne Sint, zijn in het eerste kwartaal van 2021 maatregelen geïdentificeerd om te komen tot een beheersbaar stelsel. Deze maatregelen zijn toen niet getoetst op haalbaarheid en uitvoeringsconsequenties. Wel is uitsluitend op indicatieve basis geraamd wat hun besparingspotentieel behelsde.</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3ABA79A6-95E2-447C-BC59-10DC1DD4550A}" type="slidenum">
              <a:rPr lang="nl-NL" smtClean="0"/>
              <a:t>2</a:t>
            </a:fld>
            <a:endParaRPr lang="nl-NL"/>
          </a:p>
        </p:txBody>
      </p:sp>
    </p:spTree>
    <p:extLst>
      <p:ext uri="{BB962C8B-B14F-4D97-AF65-F5344CB8AC3E}">
        <p14:creationId xmlns:p14="http://schemas.microsoft.com/office/powerpoint/2010/main" val="367964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BA79A6-95E2-447C-BC59-10DC1DD4550A}" type="slidenum">
              <a:rPr lang="nl-NL" smtClean="0"/>
              <a:t>3</a:t>
            </a:fld>
            <a:endParaRPr lang="nl-NL"/>
          </a:p>
        </p:txBody>
      </p:sp>
    </p:spTree>
    <p:extLst>
      <p:ext uri="{BB962C8B-B14F-4D97-AF65-F5344CB8AC3E}">
        <p14:creationId xmlns:p14="http://schemas.microsoft.com/office/powerpoint/2010/main" val="49378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Waarom was er een arbitrage nodig?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Omdat het Rijk in het voorjaar van 2021 geen afspraken met gemeenten wilde maken over een reële compensatie op basis van het onderzoek, heeft het VNG-bestuur gekozen voor een semi-bindende arbitrage procedure. Dat heeft in mei 2021 geleid tot een uitspraak van de Commissie van Wijzen. </a:t>
            </a: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Wat heeft de Commissie van Wijzen gezegd?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 uitspraak is bepaald dat het Rijk de gemeenten moet compenseren voor de feitelijke tekorten vanaf het jaar 2022. Voor dat jaar betreft het een bedrag ad 1,9 miljard. Ook heeft de Commissie uitgesproken dat dat Rijk en gemeenten gezamenlijk verantwoordelijk zijn voor een beheersbaar jeugdstelsel. De Commissie achtte zich – tot teleurstelling van de gemeenten  niet bevoegd een uitspraak te doen over de tekorten in de fase tot 2022.</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Om een eerste handvat te bieden voor het niveau van de compensatie voor de fase 2022 - 2028  heeft de Commissie gebruikt gemaakt van de berekeningen uit het rapport Sint. Dit betreft een afnemende reeks omdat met te treffen maatregelen de kosten in de loop der tijd kunnen afnemen. Daartoe dient de door partijen samen te stellen Ontwikkelagenda.</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Commissie heeft het  Rijk en VNG opgedragen een reële langjarige afspraak te maken waarbij steeds sprake is van vergoeding van de feitelijke uitgaven op basis van zorgvuldige monitoring. </a:t>
            </a:r>
          </a:p>
          <a:p>
            <a:endParaRPr lang="nl-NL" dirty="0"/>
          </a:p>
        </p:txBody>
      </p:sp>
      <p:sp>
        <p:nvSpPr>
          <p:cNvPr id="4" name="Tijdelijke aanduiding voor dianummer 3"/>
          <p:cNvSpPr>
            <a:spLocks noGrp="1"/>
          </p:cNvSpPr>
          <p:nvPr>
            <p:ph type="sldNum" sz="quarter" idx="5"/>
          </p:nvPr>
        </p:nvSpPr>
        <p:spPr/>
        <p:txBody>
          <a:bodyPr/>
          <a:lstStyle/>
          <a:p>
            <a:fld id="{3ABA79A6-95E2-447C-BC59-10DC1DD4550A}" type="slidenum">
              <a:rPr lang="nl-NL" smtClean="0"/>
              <a:t>4</a:t>
            </a:fld>
            <a:endParaRPr lang="nl-NL"/>
          </a:p>
        </p:txBody>
      </p:sp>
    </p:spTree>
    <p:extLst>
      <p:ext uri="{BB962C8B-B14F-4D97-AF65-F5344CB8AC3E}">
        <p14:creationId xmlns:p14="http://schemas.microsoft.com/office/powerpoint/2010/main" val="46094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We concluderen het volgende:</a:t>
            </a:r>
          </a:p>
          <a:p>
            <a:pPr lvl="0"/>
            <a:r>
              <a:rPr lang="nl-NL" sz="1200" kern="1200" dirty="0">
                <a:solidFill>
                  <a:schemeClr val="tx1"/>
                </a:solidFill>
                <a:effectLst/>
                <a:latin typeface="+mn-lt"/>
                <a:ea typeface="+mn-ea"/>
                <a:cs typeface="+mn-cs"/>
              </a:rPr>
              <a:t>De kosten voor de Jeugdhulp zijn de laatste jaren stevig gestegen. Die groei moet worden gekeerd en dat vergt maatregelen. Daarover zijn partijen het zeer eens.</a:t>
            </a:r>
          </a:p>
          <a:p>
            <a:pPr lvl="0"/>
            <a:r>
              <a:rPr lang="nl-NL" sz="1200" kern="1200" dirty="0">
                <a:solidFill>
                  <a:schemeClr val="tx1"/>
                </a:solidFill>
                <a:effectLst/>
                <a:latin typeface="+mn-lt"/>
                <a:ea typeface="+mn-ea"/>
                <a:cs typeface="+mn-cs"/>
              </a:rPr>
              <a:t>Met de Hervormingsagenda willen partijen daartoe dan ook een doordachte poging doen: dan gaat het om een ombuiging alsook om het realiseren van besparingen en daarmee een knik in de trend, op een doordachte en verantwoorde wijze.</a:t>
            </a:r>
          </a:p>
          <a:p>
            <a:pPr lvl="0"/>
            <a:r>
              <a:rPr lang="nl-NL" sz="1200" kern="1200" dirty="0">
                <a:solidFill>
                  <a:schemeClr val="tx1"/>
                </a:solidFill>
                <a:effectLst/>
                <a:latin typeface="+mn-lt"/>
                <a:ea typeface="+mn-ea"/>
                <a:cs typeface="+mn-cs"/>
              </a:rPr>
              <a:t>Dat vergt niet alleen voorbereidings- en doorlooptijd, maar ook om een aantal investeringen. En die opgave is complex. </a:t>
            </a:r>
          </a:p>
          <a:p>
            <a:pPr lvl="0"/>
            <a:r>
              <a:rPr lang="nl-NL" sz="1200" kern="1200" dirty="0">
                <a:solidFill>
                  <a:schemeClr val="tx1"/>
                </a:solidFill>
                <a:effectLst/>
                <a:latin typeface="+mn-lt"/>
                <a:ea typeface="+mn-ea"/>
                <a:cs typeface="+mn-cs"/>
              </a:rPr>
              <a:t>Het inboeken van bezuinigingen die niet zijn getoetst op (a) validiteit van de berekeningen, (b) haalbaarheid en (c) uitvoeringsconsequenties is schadelijk voor het proces en vertrouwen en vertegenwoordigt grote risico’s voor alle partijen en bovenal voor de doelgroep. En die handelswijze is dus zeer te vermijden.</a:t>
            </a:r>
          </a:p>
          <a:p>
            <a:pPr lvl="0"/>
            <a:r>
              <a:rPr lang="nl-NL" sz="1200" kern="1200" dirty="0">
                <a:solidFill>
                  <a:schemeClr val="tx1"/>
                </a:solidFill>
                <a:effectLst/>
                <a:latin typeface="+mn-lt"/>
                <a:ea typeface="+mn-ea"/>
                <a:cs typeface="+mn-cs"/>
              </a:rPr>
              <a:t>Een bezuiniging van 35% op de kosten van het jeugdstelsel is onzinnig en bovendien in strijd met wet- en regelgeving en de belangen van alle partijen. Tegelijkertijd is dat het effect als wordt vastgehouden aan de reeks van 1 miljard euro uit de uitspraak van de Commissie vermeerderd met de maatregelen uit het Regeerakkoord.</a:t>
            </a:r>
          </a:p>
          <a:p>
            <a:endParaRPr lang="nl-NL" dirty="0"/>
          </a:p>
        </p:txBody>
      </p:sp>
      <p:sp>
        <p:nvSpPr>
          <p:cNvPr id="4" name="Tijdelijke aanduiding voor dianummer 3"/>
          <p:cNvSpPr>
            <a:spLocks noGrp="1"/>
          </p:cNvSpPr>
          <p:nvPr>
            <p:ph type="sldNum" sz="quarter" idx="5"/>
          </p:nvPr>
        </p:nvSpPr>
        <p:spPr/>
        <p:txBody>
          <a:bodyPr/>
          <a:lstStyle/>
          <a:p>
            <a:fld id="{3ABA79A6-95E2-447C-BC59-10DC1DD4550A}" type="slidenum">
              <a:rPr lang="nl-NL" smtClean="0"/>
              <a:t>5</a:t>
            </a:fld>
            <a:endParaRPr lang="nl-NL"/>
          </a:p>
        </p:txBody>
      </p:sp>
    </p:spTree>
    <p:extLst>
      <p:ext uri="{BB962C8B-B14F-4D97-AF65-F5344CB8AC3E}">
        <p14:creationId xmlns:p14="http://schemas.microsoft.com/office/powerpoint/2010/main" val="251535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BA79A6-95E2-447C-BC59-10DC1DD4550A}" type="slidenum">
              <a:rPr lang="nl-NL" smtClean="0"/>
              <a:t>7</a:t>
            </a:fld>
            <a:endParaRPr lang="nl-NL"/>
          </a:p>
        </p:txBody>
      </p:sp>
    </p:spTree>
    <p:extLst>
      <p:ext uri="{BB962C8B-B14F-4D97-AF65-F5344CB8AC3E}">
        <p14:creationId xmlns:p14="http://schemas.microsoft.com/office/powerpoint/2010/main" val="11306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14</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52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E5616D-1653-4A72-A4BA-E11F684B303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40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70F6FC-1D75-A94E-BD7C-E5E2DC9787D2}"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0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BBA1E-A9E4-4BE7-82DB-022847AA7D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3FC3909-DB86-41C0-9540-CF1D4D2D2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294C6B0-EAAF-4D3C-AED1-D71979515322}"/>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05F13674-0F06-403D-AE4F-4DC823167D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7BB35A-4EFA-4497-BF06-B17409DBC436}"/>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26143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223BB-91DA-43DC-8516-4C10A2AB3BD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B8A648F-0163-443E-83C7-3C02CEA3779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AA8BB9-147C-4882-B8DC-E29CACD664CD}"/>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D8B22DAE-221B-42B1-947F-12C7819324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4624A7-C6D6-48D9-81E5-A350DDEA3DE8}"/>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36101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B28330C-19F4-400F-998A-3720EEFA369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F0AB9F5-5A52-41E6-A055-BE9DA47AC6F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C6FB3F-03E3-46F6-AFD2-73CD67F9C96C}"/>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20BB698A-BB49-4338-B57F-30B8D9F05D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0CFBAE-8569-40A6-BCC9-706B1C2C0513}"/>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100913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5C0776C3-0929-F04A-9E90-D73022E7ABEF}"/>
              </a:ext>
            </a:extLst>
          </p:cNvPr>
          <p:cNvSpPr/>
          <p:nvPr userDrawn="1"/>
        </p:nvSpPr>
        <p:spPr>
          <a:xfrm>
            <a:off x="0" y="0"/>
            <a:ext cx="12192000" cy="16569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AB463D97-2D48-DF43-B503-345D70589DAD}"/>
              </a:ext>
            </a:extLst>
          </p:cNvPr>
          <p:cNvSpPr/>
          <p:nvPr userDrawn="1"/>
        </p:nvSpPr>
        <p:spPr>
          <a:xfrm>
            <a:off x="0" y="1763998"/>
            <a:ext cx="12152243" cy="455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421E12E-A0B1-C242-A40D-1A0B0FCF10DF}"/>
              </a:ext>
            </a:extLst>
          </p:cNvPr>
          <p:cNvSpPr>
            <a:spLocks noGrp="1"/>
          </p:cNvSpPr>
          <p:nvPr>
            <p:ph type="ctrTitle"/>
          </p:nvPr>
        </p:nvSpPr>
        <p:spPr>
          <a:xfrm>
            <a:off x="719999" y="2311200"/>
            <a:ext cx="6944605" cy="2387600"/>
          </a:xfrm>
        </p:spPr>
        <p:txBody>
          <a:bodyPr lIns="0" tIns="0" rIns="0" bIns="0" anchor="t" anchorCtr="0">
            <a:normAutofit/>
          </a:bodyPr>
          <a:lstStyle>
            <a:lvl1pPr algn="l">
              <a:lnSpc>
                <a:spcPts val="3800"/>
              </a:lnSpc>
              <a:defRPr sz="3800" b="1">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3C8733BD-69BD-5C47-9838-4B9AA3B676F7}"/>
              </a:ext>
            </a:extLst>
          </p:cNvPr>
          <p:cNvSpPr>
            <a:spLocks noGrp="1"/>
          </p:cNvSpPr>
          <p:nvPr>
            <p:ph type="subTitle" idx="1"/>
          </p:nvPr>
        </p:nvSpPr>
        <p:spPr>
          <a:xfrm>
            <a:off x="721112" y="5047785"/>
            <a:ext cx="6958361" cy="960864"/>
          </a:xfrm>
        </p:spPr>
        <p:txBody>
          <a:bodyPr lIns="0" tIns="0" rIns="0" bIns="0" anchor="b" anchorCtr="0">
            <a:normAutofit/>
          </a:bodyPr>
          <a:lstStyle>
            <a:lvl1pPr marL="0" indent="0" algn="l">
              <a:lnSpc>
                <a:spcPts val="22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C1584C55-6BAF-AA46-80E2-4F094D33E414}"/>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defRPr>
            </a:lvl1pPr>
          </a:lstStyle>
          <a:p>
            <a:endParaRPr lang="nl-NL" dirty="0"/>
          </a:p>
        </p:txBody>
      </p:sp>
      <p:sp>
        <p:nvSpPr>
          <p:cNvPr id="5" name="Tijdelijke aanduiding voor voettekst 4">
            <a:extLst>
              <a:ext uri="{FF2B5EF4-FFF2-40B4-BE49-F238E27FC236}">
                <a16:creationId xmlns:a16="http://schemas.microsoft.com/office/drawing/2014/main" id="{11BE41EF-254F-8843-91E3-CACA4CF3B7C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nl-NL" dirty="0"/>
          </a:p>
        </p:txBody>
      </p:sp>
      <p:sp>
        <p:nvSpPr>
          <p:cNvPr id="6" name="Tijdelijke aanduiding voor dianummer 5">
            <a:extLst>
              <a:ext uri="{FF2B5EF4-FFF2-40B4-BE49-F238E27FC236}">
                <a16:creationId xmlns:a16="http://schemas.microsoft.com/office/drawing/2014/main" id="{5F96AF5C-D9F7-9841-B314-EF75ABCD5068}"/>
              </a:ext>
            </a:extLst>
          </p:cNvPr>
          <p:cNvSpPr>
            <a:spLocks noGrp="1"/>
          </p:cNvSpPr>
          <p:nvPr>
            <p:ph type="sldNum" sz="quarter" idx="12"/>
          </p:nvPr>
        </p:nvSpPr>
        <p:spPr/>
        <p:txBody>
          <a:bodyPr/>
          <a:lstStyle/>
          <a:p>
            <a:fld id="{C772CA1C-7D7F-B844-9FC0-1D1D26160D60}" type="slidenum">
              <a:rPr lang="nl-NL" smtClean="0"/>
              <a:t>‹nr.›</a:t>
            </a:fld>
            <a:endParaRPr lang="nl-NL" dirty="0"/>
          </a:p>
        </p:txBody>
      </p:sp>
      <p:sp>
        <p:nvSpPr>
          <p:cNvPr id="8" name="Tijdelijke aanduiding voor afbeelding 2">
            <a:extLst>
              <a:ext uri="{FF2B5EF4-FFF2-40B4-BE49-F238E27FC236}">
                <a16:creationId xmlns:a16="http://schemas.microsoft.com/office/drawing/2014/main" id="{617B61D2-9227-A34F-92C7-60B42DBF3036}"/>
              </a:ext>
            </a:extLst>
          </p:cNvPr>
          <p:cNvSpPr>
            <a:spLocks noGrp="1" noChangeAspect="1"/>
          </p:cNvSpPr>
          <p:nvPr>
            <p:ph type="pic" idx="13"/>
          </p:nvPr>
        </p:nvSpPr>
        <p:spPr>
          <a:xfrm>
            <a:off x="7902498" y="1763999"/>
            <a:ext cx="4289502" cy="4554000"/>
          </a:xfrm>
        </p:spPr>
        <p:txBody>
          <a:bodyPr wrap="none" lIns="90000">
            <a:no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pic>
        <p:nvPicPr>
          <p:cNvPr id="11" name="Graphic 10">
            <a:extLst>
              <a:ext uri="{FF2B5EF4-FFF2-40B4-BE49-F238E27FC236}">
                <a16:creationId xmlns:a16="http://schemas.microsoft.com/office/drawing/2014/main" id="{A7C27093-5E89-FB42-B21D-1475324E6E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72680" y="514617"/>
            <a:ext cx="3636000" cy="709188"/>
          </a:xfrm>
          <a:prstGeom prst="rect">
            <a:avLst/>
          </a:prstGeom>
        </p:spPr>
      </p:pic>
    </p:spTree>
    <p:extLst>
      <p:ext uri="{BB962C8B-B14F-4D97-AF65-F5344CB8AC3E}">
        <p14:creationId xmlns:p14="http://schemas.microsoft.com/office/powerpoint/2010/main" val="2946303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kst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C86E440-26AD-BD44-8671-F3DB20BF2750}"/>
              </a:ext>
            </a:extLst>
          </p:cNvPr>
          <p:cNvSpPr/>
          <p:nvPr userDrawn="1"/>
        </p:nvSpPr>
        <p:spPr>
          <a:xfrm>
            <a:off x="0" y="0"/>
            <a:ext cx="12192000" cy="93307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21AA0A6-D005-0B41-B8BB-6D3C7E6C0A15}"/>
              </a:ext>
            </a:extLst>
          </p:cNvPr>
          <p:cNvSpPr>
            <a:spLocks noGrp="1"/>
          </p:cNvSpPr>
          <p:nvPr>
            <p:ph type="title"/>
          </p:nvPr>
        </p:nvSpPr>
        <p:spPr>
          <a:xfrm>
            <a:off x="720000" y="1260000"/>
            <a:ext cx="10758322" cy="933073"/>
          </a:xfrm>
        </p:spPr>
        <p:txBody>
          <a:bodyPr lIns="0" tIns="0" rIns="0" bIns="0" anchor="t" anchorCtr="0">
            <a:noAutofit/>
          </a:bodyPr>
          <a:lstStyle>
            <a:lvl1pPr>
              <a:lnSpc>
                <a:spcPts val="3800"/>
              </a:lnSpc>
              <a:defRPr sz="3800" b="1">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688767E1-685F-2141-B5A4-39AF24FFEBAE}"/>
              </a:ext>
            </a:extLst>
          </p:cNvPr>
          <p:cNvSpPr>
            <a:spLocks noGrp="1"/>
          </p:cNvSpPr>
          <p:nvPr>
            <p:ph idx="1"/>
          </p:nvPr>
        </p:nvSpPr>
        <p:spPr>
          <a:xfrm>
            <a:off x="720000" y="2206800"/>
            <a:ext cx="10753200" cy="4134527"/>
          </a:xfrm>
        </p:spPr>
        <p:txBody>
          <a:bodyPr lIns="9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58E8A3C9-FAE1-774A-A7ED-A7931B600B73}"/>
              </a:ext>
            </a:extLst>
          </p:cNvPr>
          <p:cNvSpPr>
            <a:spLocks noGrp="1"/>
          </p:cNvSpPr>
          <p:nvPr>
            <p:ph type="sldNum" sz="quarter" idx="12"/>
          </p:nvPr>
        </p:nvSpPr>
        <p:spPr>
          <a:xfrm>
            <a:off x="8729546" y="6356350"/>
            <a:ext cx="2743200" cy="365125"/>
          </a:xfrm>
        </p:spPr>
        <p:txBody>
          <a:bodyPr lIns="0" tIns="0" rIns="0" bIns="0"/>
          <a:lstStyle>
            <a:lvl1pPr>
              <a:defRPr b="0" i="0">
                <a:solidFill>
                  <a:schemeClr val="bg2"/>
                </a:solidFill>
                <a:latin typeface="Arial" panose="020B0604020202020204" pitchFamily="34" charset="0"/>
                <a:cs typeface="Arial" panose="020B0604020202020204" pitchFamily="34" charset="0"/>
              </a:defRPr>
            </a:lvl1pPr>
          </a:lstStyle>
          <a:p>
            <a:fld id="{C772CA1C-7D7F-B844-9FC0-1D1D26160D60}" type="slidenum">
              <a:rPr lang="nl-NL" smtClean="0"/>
              <a:pPr/>
              <a:t>‹nr.›</a:t>
            </a:fld>
            <a:endParaRPr lang="nl-NL" dirty="0"/>
          </a:p>
        </p:txBody>
      </p:sp>
      <p:pic>
        <p:nvPicPr>
          <p:cNvPr id="7" name="Graphic 6">
            <a:extLst>
              <a:ext uri="{FF2B5EF4-FFF2-40B4-BE49-F238E27FC236}">
                <a16:creationId xmlns:a16="http://schemas.microsoft.com/office/drawing/2014/main" id="{0C319960-63B6-604F-B238-E7D9C55734B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729546" y="245642"/>
            <a:ext cx="2779134" cy="542060"/>
          </a:xfrm>
          <a:prstGeom prst="rect">
            <a:avLst/>
          </a:prstGeom>
        </p:spPr>
      </p:pic>
    </p:spTree>
    <p:extLst>
      <p:ext uri="{BB962C8B-B14F-4D97-AF65-F5344CB8AC3E}">
        <p14:creationId xmlns:p14="http://schemas.microsoft.com/office/powerpoint/2010/main" val="169674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en beeld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AA0A6-D005-0B41-B8BB-6D3C7E6C0A15}"/>
              </a:ext>
            </a:extLst>
          </p:cNvPr>
          <p:cNvSpPr>
            <a:spLocks noGrp="1"/>
          </p:cNvSpPr>
          <p:nvPr>
            <p:ph type="title"/>
          </p:nvPr>
        </p:nvSpPr>
        <p:spPr>
          <a:xfrm>
            <a:off x="719999" y="1260000"/>
            <a:ext cx="6847200" cy="933073"/>
          </a:xfrm>
        </p:spPr>
        <p:txBody>
          <a:bodyPr lIns="0" tIns="0" rIns="0" bIns="0" anchor="t" anchorCtr="0">
            <a:noAutofit/>
          </a:bodyPr>
          <a:lstStyle>
            <a:lvl1pPr>
              <a:lnSpc>
                <a:spcPts val="3800"/>
              </a:lnSpc>
              <a:defRPr sz="3800" b="1">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688767E1-685F-2141-B5A4-39AF24FFEBAE}"/>
              </a:ext>
            </a:extLst>
          </p:cNvPr>
          <p:cNvSpPr>
            <a:spLocks noGrp="1"/>
          </p:cNvSpPr>
          <p:nvPr>
            <p:ph idx="1"/>
          </p:nvPr>
        </p:nvSpPr>
        <p:spPr>
          <a:xfrm>
            <a:off x="719999" y="2206800"/>
            <a:ext cx="6847200" cy="4134527"/>
          </a:xfrm>
        </p:spPr>
        <p:txBody>
          <a:bodyPr lIns="90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58E8A3C9-FAE1-774A-A7ED-A7931B600B73}"/>
              </a:ext>
            </a:extLst>
          </p:cNvPr>
          <p:cNvSpPr>
            <a:spLocks noGrp="1"/>
          </p:cNvSpPr>
          <p:nvPr>
            <p:ph type="sldNum" sz="quarter" idx="12"/>
          </p:nvPr>
        </p:nvSpPr>
        <p:spPr>
          <a:xfrm>
            <a:off x="8729546" y="6356350"/>
            <a:ext cx="2743200" cy="365125"/>
          </a:xfrm>
        </p:spPr>
        <p:txBody>
          <a:bodyPr lIns="0" tIns="0" rIns="0" bIns="0"/>
          <a:lstStyle>
            <a:lvl1pPr>
              <a:defRPr b="0" i="0">
                <a:solidFill>
                  <a:schemeClr val="bg2"/>
                </a:solidFill>
                <a:latin typeface="Arial" panose="020B0604020202020204" pitchFamily="34" charset="0"/>
                <a:cs typeface="Arial" panose="020B0604020202020204" pitchFamily="34" charset="0"/>
              </a:defRPr>
            </a:lvl1pPr>
          </a:lstStyle>
          <a:p>
            <a:fld id="{C772CA1C-7D7F-B844-9FC0-1D1D26160D60}" type="slidenum">
              <a:rPr lang="nl-NL" smtClean="0"/>
              <a:pPr/>
              <a:t>‹nr.›</a:t>
            </a:fld>
            <a:endParaRPr lang="nl-NL" dirty="0"/>
          </a:p>
        </p:txBody>
      </p:sp>
      <p:sp>
        <p:nvSpPr>
          <p:cNvPr id="7" name="Tijdelijke aanduiding voor afbeelding 2">
            <a:extLst>
              <a:ext uri="{FF2B5EF4-FFF2-40B4-BE49-F238E27FC236}">
                <a16:creationId xmlns:a16="http://schemas.microsoft.com/office/drawing/2014/main" id="{BE1FD6F9-F2A9-4C42-8BB3-EB1B4DC58314}"/>
              </a:ext>
            </a:extLst>
          </p:cNvPr>
          <p:cNvSpPr>
            <a:spLocks noGrp="1" noChangeAspect="1"/>
          </p:cNvSpPr>
          <p:nvPr>
            <p:ph type="pic" idx="13"/>
          </p:nvPr>
        </p:nvSpPr>
        <p:spPr>
          <a:xfrm>
            <a:off x="7890000" y="1260000"/>
            <a:ext cx="4302000" cy="5058000"/>
          </a:xfrm>
        </p:spPr>
        <p:txBody>
          <a:bodyPr wrap="non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Rechthoek 7">
            <a:extLst>
              <a:ext uri="{FF2B5EF4-FFF2-40B4-BE49-F238E27FC236}">
                <a16:creationId xmlns:a16="http://schemas.microsoft.com/office/drawing/2014/main" id="{A81F0DBF-59F5-374C-A072-18DD640C0D0B}"/>
              </a:ext>
            </a:extLst>
          </p:cNvPr>
          <p:cNvSpPr/>
          <p:nvPr userDrawn="1"/>
        </p:nvSpPr>
        <p:spPr>
          <a:xfrm>
            <a:off x="0" y="0"/>
            <a:ext cx="12192000" cy="93307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9BFE3E22-32B9-714A-A04A-B9C851EF09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729546" y="245642"/>
            <a:ext cx="2779134" cy="542060"/>
          </a:xfrm>
          <a:prstGeom prst="rect">
            <a:avLst/>
          </a:prstGeom>
        </p:spPr>
      </p:pic>
    </p:spTree>
    <p:extLst>
      <p:ext uri="{BB962C8B-B14F-4D97-AF65-F5344CB8AC3E}">
        <p14:creationId xmlns:p14="http://schemas.microsoft.com/office/powerpoint/2010/main" val="66310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en grafiek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AA0A6-D005-0B41-B8BB-6D3C7E6C0A15}"/>
              </a:ext>
            </a:extLst>
          </p:cNvPr>
          <p:cNvSpPr>
            <a:spLocks noGrp="1"/>
          </p:cNvSpPr>
          <p:nvPr>
            <p:ph type="title"/>
          </p:nvPr>
        </p:nvSpPr>
        <p:spPr>
          <a:xfrm>
            <a:off x="719999" y="1260000"/>
            <a:ext cx="5100938" cy="933073"/>
          </a:xfrm>
        </p:spPr>
        <p:txBody>
          <a:bodyPr lIns="0" tIns="0" rIns="0" bIns="0" anchor="t" anchorCtr="0">
            <a:noAutofit/>
          </a:bodyPr>
          <a:lstStyle>
            <a:lvl1pPr>
              <a:lnSpc>
                <a:spcPts val="3800"/>
              </a:lnSpc>
              <a:defRPr sz="3800" b="1">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688767E1-685F-2141-B5A4-39AF24FFEBAE}"/>
              </a:ext>
            </a:extLst>
          </p:cNvPr>
          <p:cNvSpPr>
            <a:spLocks noGrp="1"/>
          </p:cNvSpPr>
          <p:nvPr>
            <p:ph idx="1"/>
          </p:nvPr>
        </p:nvSpPr>
        <p:spPr>
          <a:xfrm>
            <a:off x="719999" y="2453268"/>
            <a:ext cx="5108372" cy="3888059"/>
          </a:xfrm>
        </p:spPr>
        <p:txBody>
          <a:bodyPr lIns="90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58E8A3C9-FAE1-774A-A7ED-A7931B600B73}"/>
              </a:ext>
            </a:extLst>
          </p:cNvPr>
          <p:cNvSpPr>
            <a:spLocks noGrp="1"/>
          </p:cNvSpPr>
          <p:nvPr>
            <p:ph type="sldNum" sz="quarter" idx="12"/>
          </p:nvPr>
        </p:nvSpPr>
        <p:spPr>
          <a:xfrm>
            <a:off x="8729546" y="6356350"/>
            <a:ext cx="2743200" cy="365125"/>
          </a:xfrm>
        </p:spPr>
        <p:txBody>
          <a:bodyPr lIns="0" tIns="0" rIns="0" bIns="0"/>
          <a:lstStyle>
            <a:lvl1pPr>
              <a:defRPr b="0" i="0">
                <a:solidFill>
                  <a:schemeClr val="tx1"/>
                </a:solidFill>
                <a:latin typeface="Arial" panose="020B0604020202020204" pitchFamily="34" charset="0"/>
                <a:cs typeface="Arial" panose="020B0604020202020204" pitchFamily="34" charset="0"/>
              </a:defRPr>
            </a:lvl1pPr>
          </a:lstStyle>
          <a:p>
            <a:fld id="{C772CA1C-7D7F-B844-9FC0-1D1D26160D60}" type="slidenum">
              <a:rPr lang="nl-NL" smtClean="0"/>
              <a:pPr/>
              <a:t>‹nr.›</a:t>
            </a:fld>
            <a:endParaRPr lang="nl-NL" dirty="0"/>
          </a:p>
        </p:txBody>
      </p:sp>
      <p:sp>
        <p:nvSpPr>
          <p:cNvPr id="7" name="Tijdelijke aanduiding voor afbeelding 2">
            <a:extLst>
              <a:ext uri="{FF2B5EF4-FFF2-40B4-BE49-F238E27FC236}">
                <a16:creationId xmlns:a16="http://schemas.microsoft.com/office/drawing/2014/main" id="{BE1FD6F9-F2A9-4C42-8BB3-EB1B4DC58314}"/>
              </a:ext>
            </a:extLst>
          </p:cNvPr>
          <p:cNvSpPr>
            <a:spLocks noGrp="1"/>
          </p:cNvSpPr>
          <p:nvPr>
            <p:ph type="pic" idx="13"/>
          </p:nvPr>
        </p:nvSpPr>
        <p:spPr>
          <a:xfrm>
            <a:off x="6097200" y="1260000"/>
            <a:ext cx="6094800" cy="5058000"/>
          </a:xfrm>
          <a:solidFill>
            <a:srgbClr val="E6E6E6"/>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 name="Rechthoek 7">
            <a:extLst>
              <a:ext uri="{FF2B5EF4-FFF2-40B4-BE49-F238E27FC236}">
                <a16:creationId xmlns:a16="http://schemas.microsoft.com/office/drawing/2014/main" id="{34F79193-3C92-C748-8EC7-30A54A6A7C99}"/>
              </a:ext>
            </a:extLst>
          </p:cNvPr>
          <p:cNvSpPr/>
          <p:nvPr userDrawn="1"/>
        </p:nvSpPr>
        <p:spPr>
          <a:xfrm>
            <a:off x="0" y="0"/>
            <a:ext cx="12192000" cy="93307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EE6FF5DF-4699-DE4D-9B55-D29F17F30C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729546" y="245642"/>
            <a:ext cx="2779134" cy="542060"/>
          </a:xfrm>
          <a:prstGeom prst="rect">
            <a:avLst/>
          </a:prstGeom>
        </p:spPr>
      </p:pic>
    </p:spTree>
    <p:extLst>
      <p:ext uri="{BB962C8B-B14F-4D97-AF65-F5344CB8AC3E}">
        <p14:creationId xmlns:p14="http://schemas.microsoft.com/office/powerpoint/2010/main" val="513390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en beeld dia">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EC99A12-9593-1A4E-9E20-D801AFC5CD4D}"/>
              </a:ext>
            </a:extLst>
          </p:cNvPr>
          <p:cNvSpPr/>
          <p:nvPr userDrawn="1"/>
        </p:nvSpPr>
        <p:spPr>
          <a:xfrm>
            <a:off x="0" y="1259999"/>
            <a:ext cx="12193200" cy="50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NL"/>
          </a:p>
        </p:txBody>
      </p:sp>
      <p:sp>
        <p:nvSpPr>
          <p:cNvPr id="2" name="Titel 1">
            <a:extLst>
              <a:ext uri="{FF2B5EF4-FFF2-40B4-BE49-F238E27FC236}">
                <a16:creationId xmlns:a16="http://schemas.microsoft.com/office/drawing/2014/main" id="{E21AA0A6-D005-0B41-B8BB-6D3C7E6C0A15}"/>
              </a:ext>
            </a:extLst>
          </p:cNvPr>
          <p:cNvSpPr>
            <a:spLocks noGrp="1"/>
          </p:cNvSpPr>
          <p:nvPr>
            <p:ph type="title"/>
          </p:nvPr>
        </p:nvSpPr>
        <p:spPr>
          <a:xfrm>
            <a:off x="719998" y="2245112"/>
            <a:ext cx="4662000" cy="3122342"/>
          </a:xfrm>
        </p:spPr>
        <p:txBody>
          <a:bodyPr lIns="0" tIns="0" rIns="0" bIns="0" anchor="ctr" anchorCtr="0">
            <a:noAutofit/>
          </a:bodyPr>
          <a:lstStyle>
            <a:lvl1pPr algn="ctr">
              <a:lnSpc>
                <a:spcPts val="3800"/>
              </a:lnSpc>
              <a:defRPr sz="3800" b="1">
                <a:solidFill>
                  <a:schemeClr val="bg1"/>
                </a:solidFill>
              </a:defRPr>
            </a:lvl1pPr>
          </a:lstStyle>
          <a:p>
            <a:r>
              <a:rPr lang="nl-NL" dirty="0"/>
              <a:t>Klik om stijl te bewerken</a:t>
            </a:r>
          </a:p>
        </p:txBody>
      </p:sp>
      <p:sp>
        <p:nvSpPr>
          <p:cNvPr id="6" name="Tijdelijke aanduiding voor dianummer 5">
            <a:extLst>
              <a:ext uri="{FF2B5EF4-FFF2-40B4-BE49-F238E27FC236}">
                <a16:creationId xmlns:a16="http://schemas.microsoft.com/office/drawing/2014/main" id="{58E8A3C9-FAE1-774A-A7ED-A7931B600B73}"/>
              </a:ext>
            </a:extLst>
          </p:cNvPr>
          <p:cNvSpPr>
            <a:spLocks noGrp="1"/>
          </p:cNvSpPr>
          <p:nvPr>
            <p:ph type="sldNum" sz="quarter" idx="12"/>
          </p:nvPr>
        </p:nvSpPr>
        <p:spPr>
          <a:xfrm>
            <a:off x="8729546" y="6356350"/>
            <a:ext cx="2743200" cy="365125"/>
          </a:xfrm>
        </p:spPr>
        <p:txBody>
          <a:bodyPr lIns="0" tIns="0" rIns="0" bIns="0"/>
          <a:lstStyle>
            <a:lvl1pPr>
              <a:defRPr b="0" i="0">
                <a:solidFill>
                  <a:schemeClr val="bg2"/>
                </a:solidFill>
                <a:latin typeface="Arial" panose="020B0604020202020204" pitchFamily="34" charset="0"/>
                <a:cs typeface="Arial" panose="020B0604020202020204" pitchFamily="34" charset="0"/>
              </a:defRPr>
            </a:lvl1pPr>
          </a:lstStyle>
          <a:p>
            <a:fld id="{C772CA1C-7D7F-B844-9FC0-1D1D26160D60}" type="slidenum">
              <a:rPr lang="nl-NL" smtClean="0"/>
              <a:pPr/>
              <a:t>‹nr.›</a:t>
            </a:fld>
            <a:endParaRPr lang="nl-NL" dirty="0"/>
          </a:p>
        </p:txBody>
      </p:sp>
      <p:sp>
        <p:nvSpPr>
          <p:cNvPr id="7" name="Tijdelijke aanduiding voor afbeelding 2">
            <a:extLst>
              <a:ext uri="{FF2B5EF4-FFF2-40B4-BE49-F238E27FC236}">
                <a16:creationId xmlns:a16="http://schemas.microsoft.com/office/drawing/2014/main" id="{BE1FD6F9-F2A9-4C42-8BB3-EB1B4DC58314}"/>
              </a:ext>
            </a:extLst>
          </p:cNvPr>
          <p:cNvSpPr>
            <a:spLocks noGrp="1" noChangeAspect="1"/>
          </p:cNvSpPr>
          <p:nvPr>
            <p:ph type="pic" idx="13"/>
          </p:nvPr>
        </p:nvSpPr>
        <p:spPr>
          <a:xfrm>
            <a:off x="6098400" y="1260000"/>
            <a:ext cx="6094800" cy="5058000"/>
          </a:xfrm>
          <a:noFill/>
        </p:spPr>
        <p:txBody>
          <a:bodyPr wrap="none">
            <a:no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pic>
        <p:nvPicPr>
          <p:cNvPr id="5" name="Afbeelding 4">
            <a:extLst>
              <a:ext uri="{FF2B5EF4-FFF2-40B4-BE49-F238E27FC236}">
                <a16:creationId xmlns:a16="http://schemas.microsoft.com/office/drawing/2014/main" id="{DBC3DE49-107A-C94E-91CD-DEB67833F2A5}"/>
              </a:ext>
            </a:extLst>
          </p:cNvPr>
          <p:cNvPicPr>
            <a:picLocks noChangeAspect="1"/>
          </p:cNvPicPr>
          <p:nvPr userDrawn="1"/>
        </p:nvPicPr>
        <p:blipFill>
          <a:blip r:embed="rId2"/>
          <a:stretch>
            <a:fillRect/>
          </a:stretch>
        </p:blipFill>
        <p:spPr>
          <a:xfrm>
            <a:off x="2823582" y="1475523"/>
            <a:ext cx="419100" cy="368300"/>
          </a:xfrm>
          <a:prstGeom prst="rect">
            <a:avLst/>
          </a:prstGeom>
        </p:spPr>
      </p:pic>
      <p:pic>
        <p:nvPicPr>
          <p:cNvPr id="9" name="Afbeelding 8">
            <a:extLst>
              <a:ext uri="{FF2B5EF4-FFF2-40B4-BE49-F238E27FC236}">
                <a16:creationId xmlns:a16="http://schemas.microsoft.com/office/drawing/2014/main" id="{3C74F8CA-6888-294D-9BB2-BCA860232F31}"/>
              </a:ext>
            </a:extLst>
          </p:cNvPr>
          <p:cNvPicPr>
            <a:picLocks noChangeAspect="1"/>
          </p:cNvPicPr>
          <p:nvPr userDrawn="1"/>
        </p:nvPicPr>
        <p:blipFill>
          <a:blip r:embed="rId2"/>
          <a:stretch>
            <a:fillRect/>
          </a:stretch>
        </p:blipFill>
        <p:spPr>
          <a:xfrm rot="10800000">
            <a:off x="2823582" y="5693318"/>
            <a:ext cx="419100" cy="368300"/>
          </a:xfrm>
          <a:prstGeom prst="rect">
            <a:avLst/>
          </a:prstGeom>
        </p:spPr>
      </p:pic>
      <p:sp>
        <p:nvSpPr>
          <p:cNvPr id="10" name="Rechthoek 9">
            <a:extLst>
              <a:ext uri="{FF2B5EF4-FFF2-40B4-BE49-F238E27FC236}">
                <a16:creationId xmlns:a16="http://schemas.microsoft.com/office/drawing/2014/main" id="{1EF8A44A-FDB0-1343-9F0F-9318DA9ABB15}"/>
              </a:ext>
            </a:extLst>
          </p:cNvPr>
          <p:cNvSpPr/>
          <p:nvPr userDrawn="1"/>
        </p:nvSpPr>
        <p:spPr>
          <a:xfrm>
            <a:off x="0" y="0"/>
            <a:ext cx="12192000" cy="93307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73BEC274-4200-0542-8CC7-DF59224BB76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729546" y="245642"/>
            <a:ext cx="2779134" cy="542060"/>
          </a:xfrm>
          <a:prstGeom prst="rect">
            <a:avLst/>
          </a:prstGeom>
        </p:spPr>
      </p:pic>
    </p:spTree>
    <p:extLst>
      <p:ext uri="{BB962C8B-B14F-4D97-AF65-F5344CB8AC3E}">
        <p14:creationId xmlns:p14="http://schemas.microsoft.com/office/powerpoint/2010/main" val="389477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10211763" cy="3942132"/>
          </a:xfrm>
        </p:spPr>
        <p:txBody>
          <a:bodyPr/>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dirty="0"/>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endParaRPr lang="nl-NL" dirty="0"/>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dirty="0"/>
          </a:p>
        </p:txBody>
      </p:sp>
    </p:spTree>
    <p:extLst>
      <p:ext uri="{BB962C8B-B14F-4D97-AF65-F5344CB8AC3E}">
        <p14:creationId xmlns:p14="http://schemas.microsoft.com/office/powerpoint/2010/main" val="1182867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10211763" cy="3942132"/>
          </a:xfrm>
        </p:spPr>
        <p:txBody>
          <a:bodyPr/>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dirty="0"/>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endParaRPr lang="nl-NL" dirty="0"/>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dirty="0"/>
          </a:p>
        </p:txBody>
      </p:sp>
    </p:spTree>
    <p:extLst>
      <p:ext uri="{BB962C8B-B14F-4D97-AF65-F5344CB8AC3E}">
        <p14:creationId xmlns:p14="http://schemas.microsoft.com/office/powerpoint/2010/main" val="2219694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 kolo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10211763" cy="3942132"/>
          </a:xfrm>
        </p:spPr>
        <p:txBody>
          <a:bodyPr numCol="2"/>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dirty="0"/>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endParaRPr lang="nl-NL" dirty="0"/>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dirty="0"/>
          </a:p>
        </p:txBody>
      </p:sp>
    </p:spTree>
    <p:extLst>
      <p:ext uri="{BB962C8B-B14F-4D97-AF65-F5344CB8AC3E}">
        <p14:creationId xmlns:p14="http://schemas.microsoft.com/office/powerpoint/2010/main" val="120392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993B5-EAE1-48AE-B6E9-DFBD946DBF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1277C15-939D-4A9B-AA73-08A0136D262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C9F062-723E-4CFE-AB4A-707839076E74}"/>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6D3393AD-3B3D-418B-B2C5-4A49869E26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A4E68A-5734-410C-85DB-EB34B3B6F512}"/>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3352012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kst en be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p:nvPr>
        </p:nvSpPr>
        <p:spPr/>
        <p:txBody>
          <a:bodyPr/>
          <a:lstStyle>
            <a:lvl1pPr>
              <a:defRPr sz="3999"/>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443789" y="2234512"/>
            <a:ext cx="5040000" cy="3942132"/>
          </a:xfrm>
        </p:spPr>
        <p:txBody>
          <a:bodyPr numCol="1"/>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7" name="Date Placeholder 6">
            <a:extLst>
              <a:ext uri="{FF2B5EF4-FFF2-40B4-BE49-F238E27FC236}">
                <a16:creationId xmlns:a16="http://schemas.microsoft.com/office/drawing/2014/main" id="{19E95869-B310-42EC-8475-BA88775A4E05}"/>
              </a:ext>
            </a:extLst>
          </p:cNvPr>
          <p:cNvSpPr>
            <a:spLocks noGrp="1"/>
          </p:cNvSpPr>
          <p:nvPr>
            <p:ph type="dt" sz="half" idx="10"/>
          </p:nvPr>
        </p:nvSpPr>
        <p:spPr/>
        <p:txBody>
          <a:bodyPr/>
          <a:lstStyle/>
          <a:p>
            <a:endParaRPr lang="nl-NL" dirty="0"/>
          </a:p>
        </p:txBody>
      </p:sp>
      <p:sp>
        <p:nvSpPr>
          <p:cNvPr id="8" name="Footer Placeholder 7">
            <a:extLst>
              <a:ext uri="{FF2B5EF4-FFF2-40B4-BE49-F238E27FC236}">
                <a16:creationId xmlns:a16="http://schemas.microsoft.com/office/drawing/2014/main" id="{F2733BCC-B389-4AC0-94BC-E56974039CC8}"/>
              </a:ext>
            </a:extLst>
          </p:cNvPr>
          <p:cNvSpPr>
            <a:spLocks noGrp="1"/>
          </p:cNvSpPr>
          <p:nvPr>
            <p:ph type="ftr" sz="quarter" idx="11"/>
          </p:nvPr>
        </p:nvSpPr>
        <p:spPr/>
        <p:txBody>
          <a:bodyPr/>
          <a:lstStyle/>
          <a:p>
            <a:r>
              <a:rPr lang="nl-NL"/>
              <a:t>xxxxxx</a:t>
            </a:r>
            <a:endParaRPr lang="nl-NL" dirty="0"/>
          </a:p>
        </p:txBody>
      </p:sp>
      <p:sp>
        <p:nvSpPr>
          <p:cNvPr id="9" name="Slide Number Placeholder 8">
            <a:extLst>
              <a:ext uri="{FF2B5EF4-FFF2-40B4-BE49-F238E27FC236}">
                <a16:creationId xmlns:a16="http://schemas.microsoft.com/office/drawing/2014/main" id="{7888C887-47C4-4009-81E5-56787554CD33}"/>
              </a:ext>
            </a:extLst>
          </p:cNvPr>
          <p:cNvSpPr>
            <a:spLocks noGrp="1"/>
          </p:cNvSpPr>
          <p:nvPr>
            <p:ph type="sldNum" sz="quarter" idx="12"/>
          </p:nvPr>
        </p:nvSpPr>
        <p:spPr/>
        <p:txBody>
          <a:bodyPr/>
          <a:lstStyle/>
          <a:p>
            <a:pPr algn="l"/>
            <a:r>
              <a:rPr lang="nl-NL"/>
              <a:t> Pagina </a:t>
            </a:r>
            <a:fld id="{E86285AD-AB3F-3543-A9B4-A6423111C7D1}" type="slidenum">
              <a:rPr lang="nl-NL" smtClean="0"/>
              <a:pPr algn="l"/>
              <a:t>‹nr.›</a:t>
            </a:fld>
            <a:endParaRPr lang="nl-NL" dirty="0"/>
          </a:p>
        </p:txBody>
      </p:sp>
      <p:sp>
        <p:nvSpPr>
          <p:cNvPr id="10" name="Content Placeholder 2">
            <a:extLst>
              <a:ext uri="{FF2B5EF4-FFF2-40B4-BE49-F238E27FC236}">
                <a16:creationId xmlns:a16="http://schemas.microsoft.com/office/drawing/2014/main" id="{031B1897-B9A4-2B42-ACCB-FBCDD8411628}"/>
              </a:ext>
            </a:extLst>
          </p:cNvPr>
          <p:cNvSpPr>
            <a:spLocks noGrp="1"/>
          </p:cNvSpPr>
          <p:nvPr>
            <p:ph idx="13"/>
          </p:nvPr>
        </p:nvSpPr>
        <p:spPr>
          <a:xfrm>
            <a:off x="6607389" y="2241955"/>
            <a:ext cx="5040000" cy="3942132"/>
          </a:xfrm>
        </p:spPr>
        <p:txBody>
          <a:bodyPr numCol="1"/>
          <a:lstStyle>
            <a:lvl1pPr>
              <a:spcBef>
                <a:spcPts val="0"/>
              </a:spcBef>
              <a:buClr>
                <a:schemeClr val="accent1"/>
              </a:buClr>
              <a:defRPr/>
            </a:lvl1pPr>
            <a:lvl2pPr>
              <a:spcBef>
                <a:spcPts val="0"/>
              </a:spcBef>
              <a:buClr>
                <a:schemeClr val="accent1"/>
              </a:buClr>
              <a:defRPr/>
            </a:lvl2pPr>
            <a:lvl3pPr>
              <a:spcBef>
                <a:spcPts val="0"/>
              </a:spcBef>
              <a:buClr>
                <a:schemeClr val="accent1"/>
              </a:buClr>
              <a:defRPr/>
            </a:lvl3pPr>
            <a:lvl4pPr>
              <a:spcBef>
                <a:spcPts val="0"/>
              </a:spcBef>
              <a:buClr>
                <a:schemeClr val="accent1"/>
              </a:buClr>
              <a:defRPr/>
            </a:lvl4pPr>
            <a:lvl5pPr>
              <a:spcBef>
                <a:spcPts val="0"/>
              </a:spcBef>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Tree>
    <p:extLst>
      <p:ext uri="{BB962C8B-B14F-4D97-AF65-F5344CB8AC3E}">
        <p14:creationId xmlns:p14="http://schemas.microsoft.com/office/powerpoint/2010/main" val="50600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1458754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4" name="Tijdelijke aanduiding voor voettekst 4"/>
          <p:cNvSpPr>
            <a:spLocks noGrp="1"/>
          </p:cNvSpPr>
          <p:nvPr>
            <p:ph type="ftr" sz="quarter" idx="10"/>
          </p:nvPr>
        </p:nvSpPr>
        <p:spPr>
          <a:xfrm>
            <a:off x="2255575" y="6309321"/>
            <a:ext cx="5376597" cy="365125"/>
          </a:xfrm>
          <a:prstGeom prst="rect">
            <a:avLst/>
          </a:prstGeom>
        </p:spPr>
        <p:txBody>
          <a:bodyPr/>
          <a:lstStyle>
            <a:lvl1pPr>
              <a:defRPr sz="900" baseline="0">
                <a:latin typeface="Verdana"/>
              </a:defRPr>
            </a:lvl1pPr>
          </a:lstStyle>
          <a:p>
            <a:pPr>
              <a:defRPr/>
            </a:pPr>
            <a:endParaRPr lang="nl-NL" dirty="0"/>
          </a:p>
        </p:txBody>
      </p:sp>
      <p:sp>
        <p:nvSpPr>
          <p:cNvPr id="5" name="Tijdelijke aanduiding voor datum 3"/>
          <p:cNvSpPr>
            <a:spLocks noGrp="1"/>
          </p:cNvSpPr>
          <p:nvPr>
            <p:ph type="dt" sz="half" idx="11"/>
          </p:nvPr>
        </p:nvSpPr>
        <p:spPr>
          <a:xfrm>
            <a:off x="7920203" y="6309321"/>
            <a:ext cx="2304256" cy="365125"/>
          </a:xfrm>
          <a:prstGeom prst="rect">
            <a:avLst/>
          </a:prstGeom>
        </p:spPr>
        <p:txBody>
          <a:bodyPr/>
          <a:lstStyle>
            <a:lvl1pPr algn="ctr">
              <a:defRPr sz="900">
                <a:latin typeface="Verdana"/>
              </a:defRPr>
            </a:lvl1pPr>
          </a:lstStyle>
          <a:p>
            <a:pPr>
              <a:defRPr/>
            </a:pPr>
            <a:endParaRPr lang="nl-NL" dirty="0"/>
          </a:p>
        </p:txBody>
      </p:sp>
      <p:sp>
        <p:nvSpPr>
          <p:cNvPr id="6" name="Tijdelijke aanduiding voor dianummer 7"/>
          <p:cNvSpPr>
            <a:spLocks noGrp="1"/>
          </p:cNvSpPr>
          <p:nvPr>
            <p:ph type="sldNum" sz="quarter" idx="12"/>
          </p:nvPr>
        </p:nvSpPr>
        <p:spPr>
          <a:xfrm>
            <a:off x="10512492" y="6309321"/>
            <a:ext cx="959843" cy="365125"/>
          </a:xfrm>
          <a:prstGeom prst="rect">
            <a:avLst/>
          </a:prstGeom>
        </p:spPr>
        <p:txBody>
          <a:bodyPr/>
          <a:lstStyle>
            <a:lvl1pPr algn="r">
              <a:defRPr sz="900">
                <a:latin typeface="Verdana"/>
              </a:defRPr>
            </a:lvl1pPr>
          </a:lstStyle>
          <a:p>
            <a:pPr>
              <a:defRPr/>
            </a:pPr>
            <a:fld id="{1C3E6859-8C28-4DE8-8846-76EA289B8E8B}" type="slidenum">
              <a:rPr lang="nl-NL" smtClean="0"/>
              <a:pPr>
                <a:defRPr/>
              </a:pPr>
              <a:t>‹nr.›</a:t>
            </a:fld>
            <a:endParaRPr lang="nl-NL" dirty="0"/>
          </a:p>
        </p:txBody>
      </p:sp>
      <p:sp>
        <p:nvSpPr>
          <p:cNvPr id="8" name="Titel 1"/>
          <p:cNvSpPr>
            <a:spLocks noGrp="1"/>
          </p:cNvSpPr>
          <p:nvPr>
            <p:ph type="ctrTitle" hasCustomPrompt="1"/>
          </p:nvPr>
        </p:nvSpPr>
        <p:spPr>
          <a:xfrm>
            <a:off x="719669" y="476251"/>
            <a:ext cx="10752667" cy="1152625"/>
          </a:xfrm>
          <a:prstGeom prst="rect">
            <a:avLst/>
          </a:prstGeom>
        </p:spPr>
        <p:txBody>
          <a:bodyPr anchor="t" anchorCtr="0"/>
          <a:lstStyle>
            <a:lvl1pPr algn="l">
              <a:defRPr sz="3199" baseline="0">
                <a:solidFill>
                  <a:srgbClr val="E20031"/>
                </a:solidFill>
              </a:defRPr>
            </a:lvl1pPr>
          </a:lstStyle>
          <a:p>
            <a:r>
              <a:rPr lang="nl-NL" dirty="0"/>
              <a:t>Klik om een titel te maken</a:t>
            </a:r>
          </a:p>
        </p:txBody>
      </p:sp>
      <p:sp>
        <p:nvSpPr>
          <p:cNvPr id="10" name="Tijdelijke aanduiding voor tekst 2"/>
          <p:cNvSpPr>
            <a:spLocks noGrp="1"/>
          </p:cNvSpPr>
          <p:nvPr>
            <p:ph idx="1" hasCustomPrompt="1"/>
          </p:nvPr>
        </p:nvSpPr>
        <p:spPr bwMode="auto">
          <a:xfrm>
            <a:off x="719668" y="1815150"/>
            <a:ext cx="10752667" cy="4278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399"/>
            </a:lvl1pPr>
            <a:lvl2pPr marL="742709" indent="-285658">
              <a:buFont typeface="Arial"/>
              <a:buChar char="•"/>
              <a:defRPr sz="1999" baseline="0"/>
            </a:lvl2pPr>
            <a:lvl3pPr>
              <a:defRPr sz="1999"/>
            </a:lvl3pPr>
            <a:lvl4pPr marL="1599680" indent="-228526">
              <a:buFont typeface="Arial"/>
              <a:buChar char="•"/>
              <a:defRPr/>
            </a:lvl4pPr>
            <a:lvl5pPr marL="2056731" indent="-228526">
              <a:buFont typeface="Arial"/>
              <a:buChar char="•"/>
              <a:defRPr/>
            </a:lvl5pPr>
          </a:lstStyle>
          <a:p>
            <a:pPr lvl="0"/>
            <a:r>
              <a:rPr lang="nl-NL" dirty="0"/>
              <a:t>Klik om een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747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FB19A-E503-4913-810D-FFE8349B7B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D0DE81-639C-4861-A307-7C5DF3A47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A4CBAC5-DA7E-4325-9474-076A09D804E3}"/>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DA02DADF-E1E0-42E6-A015-878B16E42C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3E1ACB-1661-4DD7-9C91-DCF2A6990376}"/>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399554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15D5E-2D6E-46D6-8EDC-D16B8795EC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32022F-9A0E-4160-AC1D-6775A1B945F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2B890B8-A050-4F26-A44E-4E7102B7E05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3C5EA3-DF59-4816-A521-07B724928146}"/>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6" name="Tijdelijke aanduiding voor voettekst 5">
            <a:extLst>
              <a:ext uri="{FF2B5EF4-FFF2-40B4-BE49-F238E27FC236}">
                <a16:creationId xmlns:a16="http://schemas.microsoft.com/office/drawing/2014/main" id="{83AF0E6C-1A16-401A-A765-7ED7CB5EE7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5860FF-F77B-4CF5-92E4-FD16BA5874B7}"/>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402517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E575F-7A84-4D27-BC09-A4DBC21CFF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CA6CB66-42A8-4C30-A885-90744A518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83F4520-E6F1-4F86-812F-736A017909C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4E393C7-B95D-421C-9411-6321B7A48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DBA634-0BCD-4E48-9F6B-F924FA7FD06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7618848-3469-4A8C-9924-DF69C39F5ACA}"/>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8" name="Tijdelijke aanduiding voor voettekst 7">
            <a:extLst>
              <a:ext uri="{FF2B5EF4-FFF2-40B4-BE49-F238E27FC236}">
                <a16:creationId xmlns:a16="http://schemas.microsoft.com/office/drawing/2014/main" id="{D280207A-5757-4B09-A7F1-0B5DEAAC98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20C79F0-76D9-4D17-928A-D4FC9D9EF186}"/>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216255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05C0F-09EB-4B8D-97F7-4FE8977B1C3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7CFBA7-4EF7-4618-B582-0977E8C4886C}"/>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4" name="Tijdelijke aanduiding voor voettekst 3">
            <a:extLst>
              <a:ext uri="{FF2B5EF4-FFF2-40B4-BE49-F238E27FC236}">
                <a16:creationId xmlns:a16="http://schemas.microsoft.com/office/drawing/2014/main" id="{DE02E8BC-C3DB-4345-B77C-C712B9A6DB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4E2DDE7-3304-4213-8237-BFFA8DE56AD0}"/>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422187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F75C4E-E58A-48AC-9296-0B6C7E299247}"/>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3" name="Tijdelijke aanduiding voor voettekst 2">
            <a:extLst>
              <a:ext uri="{FF2B5EF4-FFF2-40B4-BE49-F238E27FC236}">
                <a16:creationId xmlns:a16="http://schemas.microsoft.com/office/drawing/2014/main" id="{573C8522-7AB5-44DD-B1CC-53FE452E020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C8545E5-0951-4EF4-882F-826434051DCE}"/>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98329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57DF7-2797-4FD3-AC50-9052E7FD93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5D2608-0170-40BF-BBB2-A71E5D395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2E5EEC6-20E3-4757-A145-9D8BC38FC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091436-F712-40D1-8C31-2E073A5BFA94}"/>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6" name="Tijdelijke aanduiding voor voettekst 5">
            <a:extLst>
              <a:ext uri="{FF2B5EF4-FFF2-40B4-BE49-F238E27FC236}">
                <a16:creationId xmlns:a16="http://schemas.microsoft.com/office/drawing/2014/main" id="{3589024D-77A4-462C-88BA-1FF2D7FE6F6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DAF765-2D74-4038-AB2D-8726D9BD1949}"/>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416276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BAEC6-0BB1-4EBE-8DF5-3D8FF94912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231EA8D-60A3-4323-BE87-FFB0FE92B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CFC4A4-9652-4C8F-A986-745AD226F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619507-7EDA-4279-9305-271376080E94}"/>
              </a:ext>
            </a:extLst>
          </p:cNvPr>
          <p:cNvSpPr>
            <a:spLocks noGrp="1"/>
          </p:cNvSpPr>
          <p:nvPr>
            <p:ph type="dt" sz="half" idx="10"/>
          </p:nvPr>
        </p:nvSpPr>
        <p:spPr/>
        <p:txBody>
          <a:bodyPr/>
          <a:lstStyle/>
          <a:p>
            <a:fld id="{5434BD93-7FE0-43B1-8FEB-59511CB2BEC8}" type="datetimeFigureOut">
              <a:rPr lang="nl-NL" smtClean="0"/>
              <a:t>7-4-2022</a:t>
            </a:fld>
            <a:endParaRPr lang="nl-NL"/>
          </a:p>
        </p:txBody>
      </p:sp>
      <p:sp>
        <p:nvSpPr>
          <p:cNvPr id="6" name="Tijdelijke aanduiding voor voettekst 5">
            <a:extLst>
              <a:ext uri="{FF2B5EF4-FFF2-40B4-BE49-F238E27FC236}">
                <a16:creationId xmlns:a16="http://schemas.microsoft.com/office/drawing/2014/main" id="{2E7E2375-A2C1-4360-8AFF-F5722E13D0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F854B8-175D-41DA-ADE4-6CA3AFAA74BD}"/>
              </a:ext>
            </a:extLst>
          </p:cNvPr>
          <p:cNvSpPr>
            <a:spLocks noGrp="1"/>
          </p:cNvSpPr>
          <p:nvPr>
            <p:ph type="sldNum" sz="quarter" idx="12"/>
          </p:nvPr>
        </p:nvSpPr>
        <p:spPr/>
        <p:txBody>
          <a:bodyPr/>
          <a:lstStyle/>
          <a:p>
            <a:fld id="{55EDBA2D-CA82-4B32-840D-787D4E19CCFD}" type="slidenum">
              <a:rPr lang="nl-NL" smtClean="0"/>
              <a:t>‹nr.›</a:t>
            </a:fld>
            <a:endParaRPr lang="nl-NL"/>
          </a:p>
        </p:txBody>
      </p:sp>
    </p:spTree>
    <p:extLst>
      <p:ext uri="{BB962C8B-B14F-4D97-AF65-F5344CB8AC3E}">
        <p14:creationId xmlns:p14="http://schemas.microsoft.com/office/powerpoint/2010/main" val="10816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988E42-B7F6-42D0-B342-ABEA5969F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DC04454-73CE-42DF-8F5B-64F141429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DE91AC7-E682-470E-83A0-E17CCC1708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4BD93-7FE0-43B1-8FEB-59511CB2BEC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E9C64C4F-7CDE-4C8E-B76A-1DE0B9F8A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E03390-7723-447D-B5B5-1525C4B13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DBA2D-CA82-4B32-840D-787D4E19CCFD}" type="slidenum">
              <a:rPr lang="nl-NL" smtClean="0"/>
              <a:t>‹nr.›</a:t>
            </a:fld>
            <a:endParaRPr lang="nl-NL"/>
          </a:p>
        </p:txBody>
      </p:sp>
    </p:spTree>
    <p:extLst>
      <p:ext uri="{BB962C8B-B14F-4D97-AF65-F5344CB8AC3E}">
        <p14:creationId xmlns:p14="http://schemas.microsoft.com/office/powerpoint/2010/main" val="231859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87BFF4-771F-0547-986C-E33B6DF896C0}"/>
              </a:ext>
            </a:extLst>
          </p:cNvPr>
          <p:cNvSpPr>
            <a:spLocks noGrp="1"/>
          </p:cNvSpPr>
          <p:nvPr>
            <p:ph type="title"/>
          </p:nvPr>
        </p:nvSpPr>
        <p:spPr>
          <a:xfrm>
            <a:off x="720000" y="1259999"/>
            <a:ext cx="10765756" cy="933073"/>
          </a:xfrm>
          <a:prstGeom prst="rect">
            <a:avLst/>
          </a:prstGeom>
        </p:spPr>
        <p:txBody>
          <a:bodyPr vert="horz" lIns="0" tIns="0" rIns="0" bIns="0" rtlCol="0" anchor="t"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27DB519-0D61-D448-BEC7-AF10495B90D8}"/>
              </a:ext>
            </a:extLst>
          </p:cNvPr>
          <p:cNvSpPr>
            <a:spLocks noGrp="1"/>
          </p:cNvSpPr>
          <p:nvPr>
            <p:ph type="body" idx="1"/>
          </p:nvPr>
        </p:nvSpPr>
        <p:spPr>
          <a:xfrm>
            <a:off x="720000" y="2206800"/>
            <a:ext cx="10753200" cy="4141961"/>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A051921D-FC8A-BD47-9483-63324D5A22A8}"/>
              </a:ext>
            </a:extLst>
          </p:cNvPr>
          <p:cNvSpPr>
            <a:spLocks noGrp="1"/>
          </p:cNvSpPr>
          <p:nvPr>
            <p:ph type="sldNum" sz="quarter" idx="4"/>
          </p:nvPr>
        </p:nvSpPr>
        <p:spPr>
          <a:xfrm>
            <a:off x="8610600" y="6356350"/>
            <a:ext cx="2860288" cy="365125"/>
          </a:xfrm>
          <a:prstGeom prst="rect">
            <a:avLst/>
          </a:prstGeom>
        </p:spPr>
        <p:txBody>
          <a:bodyPr vert="horz" lIns="0" tIns="0" rIns="0" bIns="0" rtlCol="0" anchor="ctr"/>
          <a:lstStyle>
            <a:lvl1pPr algn="r">
              <a:defRPr sz="1200" b="0" i="0">
                <a:solidFill>
                  <a:schemeClr val="bg2"/>
                </a:solidFill>
                <a:latin typeface="Arial" panose="020B0604020202020204" pitchFamily="34" charset="0"/>
                <a:cs typeface="Arial" panose="020B0604020202020204" pitchFamily="34" charset="0"/>
              </a:defRPr>
            </a:lvl1pPr>
          </a:lstStyle>
          <a:p>
            <a:fld id="{C772CA1C-7D7F-B844-9FC0-1D1D26160D60}" type="slidenum">
              <a:rPr lang="nl-NL" smtClean="0"/>
              <a:pPr/>
              <a:t>‹nr.›</a:t>
            </a:fld>
            <a:endParaRPr lang="nl-NL" dirty="0"/>
          </a:p>
        </p:txBody>
      </p:sp>
      <p:sp>
        <p:nvSpPr>
          <p:cNvPr id="5" name="Rechthoek 4">
            <a:extLst>
              <a:ext uri="{FF2B5EF4-FFF2-40B4-BE49-F238E27FC236}">
                <a16:creationId xmlns:a16="http://schemas.microsoft.com/office/drawing/2014/main" id="{C0E21095-AB62-9E4D-A6C9-F04AC07A41AB}"/>
              </a:ext>
            </a:extLst>
          </p:cNvPr>
          <p:cNvSpPr/>
          <p:nvPr userDrawn="1"/>
        </p:nvSpPr>
        <p:spPr>
          <a:xfrm>
            <a:off x="0" y="0"/>
            <a:ext cx="12192000" cy="93307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9B47A007-20FE-6B48-A904-A043AC7652A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8729546" y="245642"/>
            <a:ext cx="2779134" cy="542060"/>
          </a:xfrm>
          <a:prstGeom prst="rect">
            <a:avLst/>
          </a:prstGeom>
        </p:spPr>
      </p:pic>
    </p:spTree>
    <p:extLst>
      <p:ext uri="{BB962C8B-B14F-4D97-AF65-F5344CB8AC3E}">
        <p14:creationId xmlns:p14="http://schemas.microsoft.com/office/powerpoint/2010/main" val="2338189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ts val="3800"/>
        </a:lnSpc>
        <a:spcBef>
          <a:spcPct val="0"/>
        </a:spcBef>
        <a:buNone/>
        <a:defRPr sz="38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C1217-9C31-A341-A9FD-9BFFADCA4CBB}"/>
              </a:ext>
            </a:extLst>
          </p:cNvPr>
          <p:cNvSpPr>
            <a:spLocks noGrp="1"/>
          </p:cNvSpPr>
          <p:nvPr>
            <p:ph type="title"/>
          </p:nvPr>
        </p:nvSpPr>
        <p:spPr>
          <a:xfrm>
            <a:off x="2353056" y="2472524"/>
            <a:ext cx="9302496" cy="696392"/>
          </a:xfrm>
          <a:prstGeom prst="rect">
            <a:avLst/>
          </a:prstGeom>
        </p:spPr>
        <p:txBody>
          <a:bodyPr vert="horz" lIns="91440" tIns="45720" rIns="91440" bIns="45720" rtlCol="0" anchor="t">
            <a:normAutofit/>
          </a:bodyPr>
          <a:lstStyle/>
          <a:p>
            <a:r>
              <a:rPr lang="en-GB" dirty="0"/>
              <a:t>Click to edit Master title style</a:t>
            </a:r>
            <a:endParaRPr lang="nl-NL" dirty="0"/>
          </a:p>
        </p:txBody>
      </p:sp>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2353056" y="3428999"/>
            <a:ext cx="9302496" cy="274764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4" name="Date Placeholder 3">
            <a:extLst>
              <a:ext uri="{FF2B5EF4-FFF2-40B4-BE49-F238E27FC236}">
                <a16:creationId xmlns:a16="http://schemas.microsoft.com/office/drawing/2014/main" id="{CA235B83-396C-AE41-A07B-301C152CAEF8}"/>
              </a:ext>
            </a:extLst>
          </p:cNvPr>
          <p:cNvSpPr>
            <a:spLocks noGrp="1"/>
          </p:cNvSpPr>
          <p:nvPr>
            <p:ph type="dt" sz="half" idx="2"/>
          </p:nvPr>
        </p:nvSpPr>
        <p:spPr>
          <a:xfrm>
            <a:off x="8150578" y="6255360"/>
            <a:ext cx="1256831" cy="300629"/>
          </a:xfrm>
          <a:prstGeom prst="rect">
            <a:avLst/>
          </a:prstGeom>
        </p:spPr>
        <p:txBody>
          <a:bodyPr vert="horz" wrap="none" lIns="0" tIns="0" rIns="0" bIns="0" rtlCol="0" anchor="t"/>
          <a:lstStyle>
            <a:lvl1pPr algn="l">
              <a:defRPr sz="1333">
                <a:solidFill>
                  <a:schemeClr val="accent4"/>
                </a:solidFill>
              </a:defRPr>
            </a:lvl1pPr>
          </a:lstStyle>
          <a:p>
            <a:endParaRPr lang="nl-NL" dirty="0"/>
          </a:p>
        </p:txBody>
      </p:sp>
      <p:sp>
        <p:nvSpPr>
          <p:cNvPr id="5" name="Footer Placeholder 4">
            <a:extLst>
              <a:ext uri="{FF2B5EF4-FFF2-40B4-BE49-F238E27FC236}">
                <a16:creationId xmlns:a16="http://schemas.microsoft.com/office/drawing/2014/main" id="{80EFC3BE-B8FB-FA47-B65F-C63A352ECC0B}"/>
              </a:ext>
            </a:extLst>
          </p:cNvPr>
          <p:cNvSpPr>
            <a:spLocks noGrp="1"/>
          </p:cNvSpPr>
          <p:nvPr>
            <p:ph type="ftr" sz="quarter" idx="3"/>
          </p:nvPr>
        </p:nvSpPr>
        <p:spPr>
          <a:xfrm>
            <a:off x="9550400" y="6255360"/>
            <a:ext cx="2105152" cy="300629"/>
          </a:xfrm>
          <a:prstGeom prst="rect">
            <a:avLst/>
          </a:prstGeom>
        </p:spPr>
        <p:txBody>
          <a:bodyPr vert="horz" wrap="none" lIns="0" tIns="0" rIns="0" bIns="0" rtlCol="0" anchor="t" anchorCtr="0"/>
          <a:lstStyle>
            <a:lvl1pPr algn="l">
              <a:defRPr sz="1333">
                <a:solidFill>
                  <a:schemeClr val="accent4"/>
                </a:solidFill>
              </a:defRPr>
            </a:lvl1pPr>
          </a:lstStyle>
          <a:p>
            <a:r>
              <a:rPr lang="nl-NL"/>
              <a:t>xxxxxx</a:t>
            </a:r>
            <a:endParaRPr lang="nl-NL" dirty="0"/>
          </a:p>
        </p:txBody>
      </p:sp>
      <p:sp>
        <p:nvSpPr>
          <p:cNvPr id="6" name="Slide Number Placeholder 5">
            <a:extLst>
              <a:ext uri="{FF2B5EF4-FFF2-40B4-BE49-F238E27FC236}">
                <a16:creationId xmlns:a16="http://schemas.microsoft.com/office/drawing/2014/main" id="{8E40C9A6-6D50-EC43-8274-BABD514D7875}"/>
              </a:ext>
            </a:extLst>
          </p:cNvPr>
          <p:cNvSpPr>
            <a:spLocks noGrp="1"/>
          </p:cNvSpPr>
          <p:nvPr>
            <p:ph type="sldNum" sz="quarter" idx="4"/>
          </p:nvPr>
        </p:nvSpPr>
        <p:spPr>
          <a:xfrm>
            <a:off x="7035203" y="6256229"/>
            <a:ext cx="1043879" cy="300629"/>
          </a:xfrm>
          <a:prstGeom prst="rect">
            <a:avLst/>
          </a:prstGeom>
        </p:spPr>
        <p:txBody>
          <a:bodyPr vert="horz" wrap="none" lIns="0" tIns="0" rIns="0" bIns="0" rtlCol="0" anchor="t" anchorCtr="0"/>
          <a:lstStyle>
            <a:lvl1pPr algn="r">
              <a:defRPr sz="1333">
                <a:solidFill>
                  <a:schemeClr val="accent4"/>
                </a:solidFill>
              </a:defRPr>
            </a:lvl1pPr>
          </a:lstStyle>
          <a:p>
            <a:pPr algn="l"/>
            <a:r>
              <a:rPr lang="nl-NL" dirty="0"/>
              <a:t> Pagina </a:t>
            </a:r>
            <a:fld id="{E86285AD-AB3F-3543-A9B4-A6423111C7D1}" type="slidenum">
              <a:rPr lang="nl-NL" smtClean="0"/>
              <a:pPr algn="l"/>
              <a:t>‹nr.›</a:t>
            </a:fld>
            <a:endParaRPr lang="nl-NL" dirty="0"/>
          </a:p>
        </p:txBody>
      </p:sp>
    </p:spTree>
    <p:extLst>
      <p:ext uri="{BB962C8B-B14F-4D97-AF65-F5344CB8AC3E}">
        <p14:creationId xmlns:p14="http://schemas.microsoft.com/office/powerpoint/2010/main" val="1126073234"/>
      </p:ext>
    </p:extLst>
  </p:cSld>
  <p:clrMap bg1="lt1" tx1="dk1" bg2="lt2" tx2="dk2" accent1="accent1" accent2="accent2" accent3="accent3" accent4="accent4" accent5="accent5" accent6="accent6" hlink="hlink" folHlink="folHlink"/>
  <p:sldLayoutIdLst>
    <p:sldLayoutId id="2147483667" r:id="rId1"/>
  </p:sldLayoutIdLst>
  <p:hf sldNum="0" hdr="0" dt="0"/>
  <p:txStyles>
    <p:titleStyle>
      <a:lvl1pPr algn="l" defTabSz="1218804" rtl="0" eaLnBrk="1" latinLnBrk="0" hangingPunct="1">
        <a:lnSpc>
          <a:spcPts val="3999"/>
        </a:lnSpc>
        <a:spcBef>
          <a:spcPct val="0"/>
        </a:spcBef>
        <a:buNone/>
        <a:defRPr sz="3999" b="1" kern="1200">
          <a:solidFill>
            <a:schemeClr val="bg1"/>
          </a:solidFill>
          <a:latin typeface="+mj-lt"/>
          <a:ea typeface="+mj-ea"/>
          <a:cs typeface="+mj-cs"/>
        </a:defRPr>
      </a:lvl1pPr>
    </p:titleStyle>
    <p:bodyStyle>
      <a:lvl1pPr marL="0"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1pPr>
      <a:lvl2pPr marL="609402"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2pPr>
      <a:lvl3pPr marL="1218804"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3pPr>
      <a:lvl4pPr marL="1828206"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4pPr>
      <a:lvl5pPr marL="2437608" indent="0" algn="l" defTabSz="1218804" rtl="0" eaLnBrk="1" latinLnBrk="0" hangingPunct="1">
        <a:lnSpc>
          <a:spcPts val="3732"/>
        </a:lnSpc>
        <a:spcBef>
          <a:spcPts val="0"/>
        </a:spcBef>
        <a:buClr>
          <a:schemeClr val="accent1"/>
        </a:buClr>
        <a:buFont typeface="Arial" panose="020B0604020202020204" pitchFamily="34" charset="0"/>
        <a:buNone/>
        <a:defRPr sz="2799" kern="1200">
          <a:solidFill>
            <a:schemeClr val="bg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C1217-9C31-A341-A9FD-9BFFADCA4CBB}"/>
              </a:ext>
            </a:extLst>
          </p:cNvPr>
          <p:cNvSpPr>
            <a:spLocks noGrp="1"/>
          </p:cNvSpPr>
          <p:nvPr>
            <p:ph type="title"/>
          </p:nvPr>
        </p:nvSpPr>
        <p:spPr>
          <a:xfrm>
            <a:off x="1443789" y="1448712"/>
            <a:ext cx="10211763" cy="696392"/>
          </a:xfrm>
          <a:prstGeom prst="rect">
            <a:avLst/>
          </a:prstGeom>
        </p:spPr>
        <p:txBody>
          <a:bodyPr vert="horz" lIns="91440" tIns="45720" rIns="91440" bIns="45720" rtlCol="0" anchor="t">
            <a:normAutofit/>
          </a:bodyPr>
          <a:lstStyle/>
          <a:p>
            <a:r>
              <a:rPr lang="en-GB" dirty="0"/>
              <a:t>Click to edit Master title style</a:t>
            </a:r>
            <a:endParaRPr lang="nl-NL" dirty="0"/>
          </a:p>
        </p:txBody>
      </p:sp>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1443789" y="2223819"/>
            <a:ext cx="10211763" cy="39528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4" name="Date Placeholder 3">
            <a:extLst>
              <a:ext uri="{FF2B5EF4-FFF2-40B4-BE49-F238E27FC236}">
                <a16:creationId xmlns:a16="http://schemas.microsoft.com/office/drawing/2014/main" id="{CA235B83-396C-AE41-A07B-301C152CAEF8}"/>
              </a:ext>
            </a:extLst>
          </p:cNvPr>
          <p:cNvSpPr>
            <a:spLocks noGrp="1"/>
          </p:cNvSpPr>
          <p:nvPr>
            <p:ph type="dt" sz="half" idx="2"/>
          </p:nvPr>
        </p:nvSpPr>
        <p:spPr>
          <a:xfrm>
            <a:off x="8150578" y="6255360"/>
            <a:ext cx="1256831" cy="300629"/>
          </a:xfrm>
          <a:prstGeom prst="rect">
            <a:avLst/>
          </a:prstGeom>
        </p:spPr>
        <p:txBody>
          <a:bodyPr vert="horz" wrap="none" lIns="0" tIns="0" rIns="0" bIns="0" rtlCol="0" anchor="t"/>
          <a:lstStyle>
            <a:lvl1pPr algn="l">
              <a:defRPr sz="1333">
                <a:solidFill>
                  <a:schemeClr val="accent4"/>
                </a:solidFill>
              </a:defRPr>
            </a:lvl1pPr>
          </a:lstStyle>
          <a:p>
            <a:endParaRPr lang="nl-NL" dirty="0"/>
          </a:p>
        </p:txBody>
      </p:sp>
      <p:sp>
        <p:nvSpPr>
          <p:cNvPr id="5" name="Footer Placeholder 4">
            <a:extLst>
              <a:ext uri="{FF2B5EF4-FFF2-40B4-BE49-F238E27FC236}">
                <a16:creationId xmlns:a16="http://schemas.microsoft.com/office/drawing/2014/main" id="{80EFC3BE-B8FB-FA47-B65F-C63A352ECC0B}"/>
              </a:ext>
            </a:extLst>
          </p:cNvPr>
          <p:cNvSpPr>
            <a:spLocks noGrp="1"/>
          </p:cNvSpPr>
          <p:nvPr>
            <p:ph type="ftr" sz="quarter" idx="3"/>
          </p:nvPr>
        </p:nvSpPr>
        <p:spPr>
          <a:xfrm>
            <a:off x="9550400" y="6255360"/>
            <a:ext cx="2105152" cy="300629"/>
          </a:xfrm>
          <a:prstGeom prst="rect">
            <a:avLst/>
          </a:prstGeom>
        </p:spPr>
        <p:txBody>
          <a:bodyPr vert="horz" wrap="none" lIns="0" tIns="0" rIns="0" bIns="0" rtlCol="0" anchor="t" anchorCtr="0"/>
          <a:lstStyle>
            <a:lvl1pPr algn="l">
              <a:defRPr sz="1333">
                <a:solidFill>
                  <a:schemeClr val="accent4"/>
                </a:solidFill>
              </a:defRPr>
            </a:lvl1pPr>
          </a:lstStyle>
          <a:p>
            <a:r>
              <a:rPr lang="nl-NL"/>
              <a:t>xxxxxx</a:t>
            </a:r>
            <a:endParaRPr lang="nl-NL" dirty="0"/>
          </a:p>
        </p:txBody>
      </p:sp>
      <p:sp>
        <p:nvSpPr>
          <p:cNvPr id="6" name="Slide Number Placeholder 5">
            <a:extLst>
              <a:ext uri="{FF2B5EF4-FFF2-40B4-BE49-F238E27FC236}">
                <a16:creationId xmlns:a16="http://schemas.microsoft.com/office/drawing/2014/main" id="{8E40C9A6-6D50-EC43-8274-BABD514D7875}"/>
              </a:ext>
            </a:extLst>
          </p:cNvPr>
          <p:cNvSpPr>
            <a:spLocks noGrp="1"/>
          </p:cNvSpPr>
          <p:nvPr>
            <p:ph type="sldNum" sz="quarter" idx="4"/>
          </p:nvPr>
        </p:nvSpPr>
        <p:spPr>
          <a:xfrm>
            <a:off x="7035203" y="6256229"/>
            <a:ext cx="1043879" cy="300629"/>
          </a:xfrm>
          <a:prstGeom prst="rect">
            <a:avLst/>
          </a:prstGeom>
        </p:spPr>
        <p:txBody>
          <a:bodyPr vert="horz" wrap="none" lIns="0" tIns="0" rIns="0" bIns="0" rtlCol="0" anchor="t" anchorCtr="0"/>
          <a:lstStyle>
            <a:lvl1pPr algn="r">
              <a:defRPr sz="1333">
                <a:solidFill>
                  <a:schemeClr val="accent4"/>
                </a:solidFill>
              </a:defRPr>
            </a:lvl1pPr>
          </a:lstStyle>
          <a:p>
            <a:pPr algn="l"/>
            <a:r>
              <a:rPr lang="nl-NL" dirty="0"/>
              <a:t> Pagina </a:t>
            </a:r>
            <a:fld id="{E86285AD-AB3F-3543-A9B4-A6423111C7D1}" type="slidenum">
              <a:rPr lang="nl-NL" smtClean="0"/>
              <a:pPr algn="l"/>
              <a:t>‹nr.›</a:t>
            </a:fld>
            <a:endParaRPr lang="nl-NL" dirty="0"/>
          </a:p>
        </p:txBody>
      </p:sp>
    </p:spTree>
    <p:extLst>
      <p:ext uri="{BB962C8B-B14F-4D97-AF65-F5344CB8AC3E}">
        <p14:creationId xmlns:p14="http://schemas.microsoft.com/office/powerpoint/2010/main" val="38368305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sldNum="0" hdr="0" dt="0"/>
  <p:txStyles>
    <p:titleStyle>
      <a:lvl1pPr algn="l" defTabSz="1218804" rtl="0" eaLnBrk="1" latinLnBrk="0" hangingPunct="1">
        <a:lnSpc>
          <a:spcPts val="3999"/>
        </a:lnSpc>
        <a:spcBef>
          <a:spcPct val="0"/>
        </a:spcBef>
        <a:buNone/>
        <a:defRPr sz="3999" b="1" kern="1200">
          <a:solidFill>
            <a:schemeClr val="tx1"/>
          </a:solidFill>
          <a:latin typeface="+mj-lt"/>
          <a:ea typeface="+mj-ea"/>
          <a:cs typeface="+mj-cs"/>
        </a:defRPr>
      </a:lvl1pPr>
    </p:titleStyle>
    <p:bodyStyle>
      <a:lvl1pPr marL="304701"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1pPr>
      <a:lvl2pPr marL="914103"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2pPr>
      <a:lvl3pPr marL="1523505"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3pPr>
      <a:lvl4pPr marL="2132907"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4pPr>
      <a:lvl5pPr marL="2742308" indent="-304701" algn="l" defTabSz="1218804" rtl="0" eaLnBrk="1" latinLnBrk="0" hangingPunct="1">
        <a:lnSpc>
          <a:spcPts val="3732"/>
        </a:lnSpc>
        <a:spcBef>
          <a:spcPts val="0"/>
        </a:spcBef>
        <a:buClr>
          <a:schemeClr val="accent1"/>
        </a:buClr>
        <a:buFont typeface="Arial" panose="020B0604020202020204" pitchFamily="34" charset="0"/>
        <a:buChar char="•"/>
        <a:defRPr sz="27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emf"/><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hyperlink" Target="https://www.cbs.nl/nl-nl/nieuws/2022/09/1-op-5-werkende-jongeren-ervaart-werkstress#:~:text=Tieners%20tussen%20de%2015%20en,het%20meestal%20om%20een%20bijbaan." TargetMode="External"/><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hyperlink" Target="https://www.nji.nl/sites/default/files/2021-06/Naar-gezamenlijke-veerkracht-en-kansen-voor-iedereen.pdf" TargetMode="Externa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https://www.skipr.nl/blog/een-andere-benadering-van-opgroeien/"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9161BC2-5CEF-094A-BBA1-0E38286772C5}"/>
              </a:ext>
            </a:extLst>
          </p:cNvPr>
          <p:cNvSpPr/>
          <p:nvPr/>
        </p:nvSpPr>
        <p:spPr>
          <a:xfrm>
            <a:off x="0" y="0"/>
            <a:ext cx="12192000" cy="6858000"/>
          </a:xfrm>
          <a:prstGeom prst="rect">
            <a:avLst/>
          </a:prstGeom>
          <a:solidFill>
            <a:srgbClr val="A0C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E0EBF1"/>
              </a:solidFill>
            </a:endParaRPr>
          </a:p>
        </p:txBody>
      </p:sp>
      <p:pic>
        <p:nvPicPr>
          <p:cNvPr id="13" name="Afbeelding 12" descr="Afbeelding met kaart&#10;&#10;Automatisch gegenereerde beschrijving">
            <a:extLst>
              <a:ext uri="{FF2B5EF4-FFF2-40B4-BE49-F238E27FC236}">
                <a16:creationId xmlns:a16="http://schemas.microsoft.com/office/drawing/2014/main" id="{33A4944B-BE16-6B48-8280-2DB1F0BD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 y="2871754"/>
            <a:ext cx="2345966" cy="2000672"/>
          </a:xfrm>
          <a:prstGeom prst="rect">
            <a:avLst/>
          </a:prstGeom>
        </p:spPr>
      </p:pic>
      <p:pic>
        <p:nvPicPr>
          <p:cNvPr id="9" name="Afbeelding 8">
            <a:extLst>
              <a:ext uri="{FF2B5EF4-FFF2-40B4-BE49-F238E27FC236}">
                <a16:creationId xmlns:a16="http://schemas.microsoft.com/office/drawing/2014/main" id="{BC9A1F06-9F5D-DF4A-86C4-51F66351A4B6}"/>
              </a:ext>
            </a:extLst>
          </p:cNvPr>
          <p:cNvPicPr>
            <a:picLocks noChangeAspect="1"/>
          </p:cNvPicPr>
          <p:nvPr/>
        </p:nvPicPr>
        <p:blipFill>
          <a:blip r:embed="rId4">
            <a:extLst>
              <a:ext uri="{28A0092B-C50C-407E-A947-70E740481C1C}">
                <a14:useLocalDpi xmlns:a14="http://schemas.microsoft.com/office/drawing/2010/main" val="0"/>
              </a:ext>
            </a:extLst>
          </a:blip>
          <a:srcRect t="10036" b="10036"/>
          <a:stretch/>
        </p:blipFill>
        <p:spPr>
          <a:xfrm>
            <a:off x="2504163" y="945055"/>
            <a:ext cx="8176786" cy="921934"/>
          </a:xfrm>
          <a:prstGeom prst="rect">
            <a:avLst/>
          </a:prstGeom>
        </p:spPr>
      </p:pic>
      <p:pic>
        <p:nvPicPr>
          <p:cNvPr id="26" name="Afbeelding 25">
            <a:extLst>
              <a:ext uri="{FF2B5EF4-FFF2-40B4-BE49-F238E27FC236}">
                <a16:creationId xmlns:a16="http://schemas.microsoft.com/office/drawing/2014/main" id="{26E8AE7C-9217-BF4E-9B40-80C171471C82}"/>
              </a:ext>
            </a:extLst>
          </p:cNvPr>
          <p:cNvPicPr>
            <a:picLocks noChangeAspect="1"/>
          </p:cNvPicPr>
          <p:nvPr/>
        </p:nvPicPr>
        <p:blipFill rotWithShape="1">
          <a:blip r:embed="rId5"/>
          <a:srcRect r="1237" b="-5501"/>
          <a:stretch/>
        </p:blipFill>
        <p:spPr>
          <a:xfrm>
            <a:off x="6900661" y="2166669"/>
            <a:ext cx="5521838" cy="783464"/>
          </a:xfrm>
          <a:prstGeom prst="rect">
            <a:avLst/>
          </a:prstGeom>
        </p:spPr>
      </p:pic>
      <p:pic>
        <p:nvPicPr>
          <p:cNvPr id="4" name="Afbeelding 3">
            <a:extLst>
              <a:ext uri="{FF2B5EF4-FFF2-40B4-BE49-F238E27FC236}">
                <a16:creationId xmlns:a16="http://schemas.microsoft.com/office/drawing/2014/main" id="{1F5F0F08-9374-C24C-8D8D-BCB9550B810C}"/>
              </a:ext>
            </a:extLst>
          </p:cNvPr>
          <p:cNvPicPr>
            <a:picLocks noChangeAspect="1"/>
          </p:cNvPicPr>
          <p:nvPr/>
        </p:nvPicPr>
        <p:blipFill>
          <a:blip r:embed="rId6"/>
          <a:stretch>
            <a:fillRect/>
          </a:stretch>
        </p:blipFill>
        <p:spPr>
          <a:xfrm>
            <a:off x="7003091" y="2352675"/>
            <a:ext cx="4986320" cy="468030"/>
          </a:xfrm>
          <a:prstGeom prst="rect">
            <a:avLst/>
          </a:prstGeom>
        </p:spPr>
      </p:pic>
      <p:pic>
        <p:nvPicPr>
          <p:cNvPr id="12" name="Afbeelding 11">
            <a:extLst>
              <a:ext uri="{FF2B5EF4-FFF2-40B4-BE49-F238E27FC236}">
                <a16:creationId xmlns:a16="http://schemas.microsoft.com/office/drawing/2014/main" id="{BAFE5011-C521-EF40-BEB5-4E17CBD3779F}"/>
              </a:ext>
            </a:extLst>
          </p:cNvPr>
          <p:cNvPicPr>
            <a:picLocks noChangeAspect="1"/>
          </p:cNvPicPr>
          <p:nvPr/>
        </p:nvPicPr>
        <p:blipFill>
          <a:blip r:embed="rId7"/>
          <a:stretch>
            <a:fillRect/>
          </a:stretch>
        </p:blipFill>
        <p:spPr>
          <a:xfrm>
            <a:off x="0" y="5022266"/>
            <a:ext cx="12192000" cy="1846106"/>
          </a:xfrm>
          <a:prstGeom prst="rect">
            <a:avLst/>
          </a:prstGeom>
        </p:spPr>
      </p:pic>
      <p:pic>
        <p:nvPicPr>
          <p:cNvPr id="6" name="Afbeelding 5">
            <a:extLst>
              <a:ext uri="{FF2B5EF4-FFF2-40B4-BE49-F238E27FC236}">
                <a16:creationId xmlns:a16="http://schemas.microsoft.com/office/drawing/2014/main" id="{E180723E-ED76-224A-BC96-0534C611CE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584" y="4789261"/>
            <a:ext cx="3276442" cy="2315301"/>
          </a:xfrm>
          <a:prstGeom prst="rect">
            <a:avLst/>
          </a:prstGeom>
        </p:spPr>
      </p:pic>
      <p:sp>
        <p:nvSpPr>
          <p:cNvPr id="15" name="Tekstvak 14">
            <a:extLst>
              <a:ext uri="{FF2B5EF4-FFF2-40B4-BE49-F238E27FC236}">
                <a16:creationId xmlns:a16="http://schemas.microsoft.com/office/drawing/2014/main" id="{512F5C23-F37B-6349-B3D6-972C6A8624D2}"/>
              </a:ext>
            </a:extLst>
          </p:cNvPr>
          <p:cNvSpPr txBox="1"/>
          <p:nvPr/>
        </p:nvSpPr>
        <p:spPr>
          <a:xfrm>
            <a:off x="3057861" y="5658650"/>
            <a:ext cx="8532798" cy="584775"/>
          </a:xfrm>
          <a:prstGeom prst="rect">
            <a:avLst/>
          </a:prstGeom>
          <a:noFill/>
        </p:spPr>
        <p:txBody>
          <a:bodyPr wrap="square" rtlCol="0">
            <a:spAutoFit/>
          </a:bodyPr>
          <a:lstStyle/>
          <a:p>
            <a:pPr algn="ctr"/>
            <a:r>
              <a:rPr lang="nl-NL" sz="3200" b="1" dirty="0">
                <a:solidFill>
                  <a:srgbClr val="AFCA0B"/>
                </a:solidFill>
                <a:latin typeface="Roboto" pitchFamily="2" charset="0"/>
                <a:ea typeface="Roboto" pitchFamily="2" charset="0"/>
              </a:rPr>
              <a:t>Hervormingsagenda en elke dag leren?</a:t>
            </a:r>
          </a:p>
        </p:txBody>
      </p:sp>
      <p:sp>
        <p:nvSpPr>
          <p:cNvPr id="18" name="Tekstvak 17">
            <a:extLst>
              <a:ext uri="{FF2B5EF4-FFF2-40B4-BE49-F238E27FC236}">
                <a16:creationId xmlns:a16="http://schemas.microsoft.com/office/drawing/2014/main" id="{7B35173F-54F2-9E4C-BBC4-F9604A84FB7D}"/>
              </a:ext>
            </a:extLst>
          </p:cNvPr>
          <p:cNvSpPr txBox="1"/>
          <p:nvPr/>
        </p:nvSpPr>
        <p:spPr>
          <a:xfrm>
            <a:off x="4522134" y="6232540"/>
            <a:ext cx="6870115" cy="369332"/>
          </a:xfrm>
          <a:prstGeom prst="rect">
            <a:avLst/>
          </a:prstGeom>
          <a:noFill/>
        </p:spPr>
        <p:txBody>
          <a:bodyPr wrap="square" rtlCol="0">
            <a:spAutoFit/>
          </a:bodyPr>
          <a:lstStyle/>
          <a:p>
            <a:pPr algn="ctr"/>
            <a:r>
              <a:rPr lang="nl-NL" b="1" dirty="0">
                <a:solidFill>
                  <a:schemeClr val="bg1"/>
                </a:solidFill>
                <a:latin typeface="Roboto" pitchFamily="2" charset="0"/>
                <a:ea typeface="Roboto" pitchFamily="2" charset="0"/>
              </a:rPr>
              <a:t>Anita Kraak, NJi, Arie Opstelten (Haaglanden) |  8 april 2022</a:t>
            </a:r>
          </a:p>
        </p:txBody>
      </p:sp>
      <p:pic>
        <p:nvPicPr>
          <p:cNvPr id="16" name="Afbeelding 15" descr="Afbeelding met tekst, klok&#10;&#10;Automatisch gegenereerde beschrijving">
            <a:extLst>
              <a:ext uri="{FF2B5EF4-FFF2-40B4-BE49-F238E27FC236}">
                <a16:creationId xmlns:a16="http://schemas.microsoft.com/office/drawing/2014/main" id="{EEA704DE-270A-C647-9BC2-A366C7F8B2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4185" y="3611024"/>
            <a:ext cx="1034465" cy="1760406"/>
          </a:xfrm>
          <a:prstGeom prst="rect">
            <a:avLst/>
          </a:prstGeom>
        </p:spPr>
      </p:pic>
      <p:pic>
        <p:nvPicPr>
          <p:cNvPr id="19" name="Afbeelding 18">
            <a:extLst>
              <a:ext uri="{FF2B5EF4-FFF2-40B4-BE49-F238E27FC236}">
                <a16:creationId xmlns:a16="http://schemas.microsoft.com/office/drawing/2014/main" id="{94F9BDB0-B705-3147-BA42-FAB49CAF66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8050" y="4722586"/>
            <a:ext cx="791824" cy="647501"/>
          </a:xfrm>
          <a:prstGeom prst="rect">
            <a:avLst/>
          </a:prstGeom>
        </p:spPr>
      </p:pic>
      <p:pic>
        <p:nvPicPr>
          <p:cNvPr id="21" name="Afbeelding 20" descr="Afbeelding met tekst&#10;&#10;Automatisch gegenereerde beschrijving">
            <a:extLst>
              <a:ext uri="{FF2B5EF4-FFF2-40B4-BE49-F238E27FC236}">
                <a16:creationId xmlns:a16="http://schemas.microsoft.com/office/drawing/2014/main" id="{15AC943D-E557-F848-9720-32FA58320B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4657" y="3327324"/>
            <a:ext cx="1028673" cy="2305218"/>
          </a:xfrm>
          <a:prstGeom prst="rect">
            <a:avLst/>
          </a:prstGeom>
        </p:spPr>
      </p:pic>
      <p:pic>
        <p:nvPicPr>
          <p:cNvPr id="23" name="Afbeelding 22" descr="Afbeelding met tekst, vectorafbeeldingen&#10;&#10;Automatisch gegenereerde beschrijving">
            <a:extLst>
              <a:ext uri="{FF2B5EF4-FFF2-40B4-BE49-F238E27FC236}">
                <a16:creationId xmlns:a16="http://schemas.microsoft.com/office/drawing/2014/main" id="{B873720E-F49F-014B-A7E3-505E6EFA87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3911" y="3579595"/>
            <a:ext cx="899125" cy="1926695"/>
          </a:xfrm>
          <a:prstGeom prst="rect">
            <a:avLst/>
          </a:prstGeom>
        </p:spPr>
      </p:pic>
      <p:pic>
        <p:nvPicPr>
          <p:cNvPr id="24" name="Afbeelding 23" descr="Afbeelding met tekst&#10;&#10;Automatisch gegenereerde beschrijving">
            <a:extLst>
              <a:ext uri="{FF2B5EF4-FFF2-40B4-BE49-F238E27FC236}">
                <a16:creationId xmlns:a16="http://schemas.microsoft.com/office/drawing/2014/main" id="{34057FF0-75B4-CB46-9573-3C669C864C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92557" y="3152775"/>
            <a:ext cx="939890" cy="2485132"/>
          </a:xfrm>
          <a:prstGeom prst="rect">
            <a:avLst/>
          </a:prstGeom>
        </p:spPr>
      </p:pic>
      <p:pic>
        <p:nvPicPr>
          <p:cNvPr id="25" name="Afbeelding 24" descr="Afbeelding met tekst&#10;&#10;Automatisch gegenereerde beschrijving">
            <a:extLst>
              <a:ext uri="{FF2B5EF4-FFF2-40B4-BE49-F238E27FC236}">
                <a16:creationId xmlns:a16="http://schemas.microsoft.com/office/drawing/2014/main" id="{E19DFD05-0463-4B41-8FCB-304C7A8DCDD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349524">
            <a:off x="8726107" y="3922098"/>
            <a:ext cx="504717" cy="1615092"/>
          </a:xfrm>
          <a:prstGeom prst="rect">
            <a:avLst/>
          </a:prstGeom>
        </p:spPr>
      </p:pic>
    </p:spTree>
    <p:extLst>
      <p:ext uri="{BB962C8B-B14F-4D97-AF65-F5344CB8AC3E}">
        <p14:creationId xmlns:p14="http://schemas.microsoft.com/office/powerpoint/2010/main" val="212536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7BF07-AC00-4743-BA56-7407625C2AE3}"/>
              </a:ext>
            </a:extLst>
          </p:cNvPr>
          <p:cNvSpPr>
            <a:spLocks noGrp="1"/>
          </p:cNvSpPr>
          <p:nvPr>
            <p:ph type="title"/>
          </p:nvPr>
        </p:nvSpPr>
        <p:spPr/>
        <p:txBody>
          <a:bodyPr/>
          <a:lstStyle/>
          <a:p>
            <a:r>
              <a:rPr lang="nl-NL" b="1" dirty="0">
                <a:solidFill>
                  <a:schemeClr val="accent1">
                    <a:lumMod val="50000"/>
                  </a:schemeClr>
                </a:solidFill>
              </a:rPr>
              <a:t>Maatschappelijke ambitie centraal</a:t>
            </a:r>
          </a:p>
        </p:txBody>
      </p:sp>
      <p:sp>
        <p:nvSpPr>
          <p:cNvPr id="3" name="Tijdelijke aanduiding voor inhoud 2">
            <a:extLst>
              <a:ext uri="{FF2B5EF4-FFF2-40B4-BE49-F238E27FC236}">
                <a16:creationId xmlns:a16="http://schemas.microsoft.com/office/drawing/2014/main" id="{0BFFAB73-6579-491A-B47A-401D67024B15}"/>
              </a:ext>
            </a:extLst>
          </p:cNvPr>
          <p:cNvSpPr>
            <a:spLocks noGrp="1"/>
          </p:cNvSpPr>
          <p:nvPr>
            <p:ph idx="1"/>
          </p:nvPr>
        </p:nvSpPr>
        <p:spPr>
          <a:xfrm>
            <a:off x="838200" y="1825625"/>
            <a:ext cx="10515600" cy="4899266"/>
          </a:xfrm>
        </p:spPr>
        <p:txBody>
          <a:bodyPr>
            <a:normAutofit fontScale="77500" lnSpcReduction="20000"/>
          </a:bodyPr>
          <a:lstStyle/>
          <a:p>
            <a:pPr>
              <a:lnSpc>
                <a:spcPct val="107000"/>
              </a:lnSpc>
              <a:spcAft>
                <a:spcPts val="800"/>
              </a:spcAft>
            </a:pPr>
            <a:r>
              <a:rPr lang="nl-NL" dirty="0">
                <a:solidFill>
                  <a:schemeClr val="accent1">
                    <a:lumMod val="50000"/>
                  </a:schemeClr>
                </a:solidFill>
                <a:effectLst/>
                <a:latin typeface="Calibri" panose="020F0502020204030204" pitchFamily="34" charset="0"/>
                <a:ea typeface="Calibri" panose="020F0502020204030204" pitchFamily="34" charset="0"/>
              </a:rPr>
              <a:t>Kinderen en jongeren zijn de dragers van de toekomstige samenleving. Ons doel is een samenleving waarin geïnvesteerd wordt in die toekomst. </a:t>
            </a:r>
          </a:p>
          <a:p>
            <a:pPr marL="0" indent="0">
              <a:lnSpc>
                <a:spcPct val="107000"/>
              </a:lnSpc>
              <a:spcAft>
                <a:spcPts val="800"/>
              </a:spcAft>
              <a:buNone/>
            </a:pPr>
            <a:endParaRPr lang="nl-NL" dirty="0">
              <a:solidFill>
                <a:schemeClr val="accent1">
                  <a:lumMod val="50000"/>
                </a:schemeClr>
              </a:solidFill>
              <a:effectLst/>
              <a:latin typeface="Calibri" panose="020F0502020204030204" pitchFamily="34" charset="0"/>
              <a:ea typeface="Calibri" panose="020F0502020204030204" pitchFamily="34" charset="0"/>
            </a:endParaRPr>
          </a:p>
          <a:p>
            <a:pPr>
              <a:lnSpc>
                <a:spcPct val="107000"/>
              </a:lnSpc>
              <a:spcAft>
                <a:spcPts val="800"/>
              </a:spcAft>
            </a:pPr>
            <a:r>
              <a:rPr lang="nl-NL" dirty="0">
                <a:solidFill>
                  <a:schemeClr val="accent1">
                    <a:lumMod val="50000"/>
                  </a:schemeClr>
                </a:solidFill>
                <a:effectLst/>
                <a:latin typeface="Calibri" panose="020F0502020204030204" pitchFamily="34" charset="0"/>
                <a:ea typeface="Calibri" panose="020F0502020204030204" pitchFamily="34" charset="0"/>
              </a:rPr>
              <a:t>Waar nodig zetten we hulp in:</a:t>
            </a:r>
          </a:p>
          <a:p>
            <a:pPr lvl="1">
              <a:lnSpc>
                <a:spcPct val="107000"/>
              </a:lnSpc>
              <a:spcAft>
                <a:spcPts val="800"/>
              </a:spcAft>
            </a:pPr>
            <a:r>
              <a:rPr lang="nl-NL" sz="2200" dirty="0">
                <a:solidFill>
                  <a:schemeClr val="accent1">
                    <a:lumMod val="50000"/>
                  </a:schemeClr>
                </a:solidFill>
                <a:latin typeface="Calibri" panose="020F0502020204030204" pitchFamily="34" charset="0"/>
                <a:ea typeface="Calibri" panose="020F0502020204030204" pitchFamily="34" charset="0"/>
              </a:rPr>
              <a:t>Collectief</a:t>
            </a:r>
          </a:p>
          <a:p>
            <a:pPr lvl="1">
              <a:lnSpc>
                <a:spcPct val="107000"/>
              </a:lnSpc>
              <a:spcAft>
                <a:spcPts val="800"/>
              </a:spcAft>
            </a:pPr>
            <a:r>
              <a:rPr lang="nl-NL" sz="2200" dirty="0">
                <a:solidFill>
                  <a:schemeClr val="accent1">
                    <a:lumMod val="50000"/>
                  </a:schemeClr>
                </a:solidFill>
                <a:latin typeface="Calibri" panose="020F0502020204030204" pitchFamily="34" charset="0"/>
                <a:ea typeface="Calibri" panose="020F0502020204030204" pitchFamily="34" charset="0"/>
              </a:rPr>
              <a:t>S</a:t>
            </a:r>
            <a:r>
              <a:rPr lang="nl-NL" sz="2200" dirty="0">
                <a:solidFill>
                  <a:schemeClr val="accent1">
                    <a:lumMod val="50000"/>
                  </a:schemeClr>
                </a:solidFill>
                <a:effectLst/>
                <a:latin typeface="Calibri" panose="020F0502020204030204" pitchFamily="34" charset="0"/>
                <a:ea typeface="Calibri" panose="020F0502020204030204" pitchFamily="34" charset="0"/>
              </a:rPr>
              <a:t>pecifiek</a:t>
            </a:r>
          </a:p>
          <a:p>
            <a:pPr marL="457200" lvl="1" indent="0">
              <a:lnSpc>
                <a:spcPct val="107000"/>
              </a:lnSpc>
              <a:spcAft>
                <a:spcPts val="800"/>
              </a:spcAft>
              <a:buNone/>
            </a:pPr>
            <a:endParaRPr lang="nl-NL" sz="2200" dirty="0">
              <a:solidFill>
                <a:schemeClr val="accent1">
                  <a:lumMod val="50000"/>
                </a:schemeClr>
              </a:solidFill>
              <a:effectLst/>
              <a:latin typeface="Calibri" panose="020F0502020204030204" pitchFamily="34" charset="0"/>
              <a:ea typeface="Calibri" panose="020F0502020204030204" pitchFamily="34" charset="0"/>
            </a:endParaRPr>
          </a:p>
          <a:p>
            <a:pPr>
              <a:lnSpc>
                <a:spcPct val="107000"/>
              </a:lnSpc>
              <a:spcAft>
                <a:spcPts val="800"/>
              </a:spcAft>
            </a:pPr>
            <a:r>
              <a:rPr lang="nl-NL" dirty="0">
                <a:solidFill>
                  <a:schemeClr val="accent1">
                    <a:lumMod val="50000"/>
                  </a:schemeClr>
                </a:solidFill>
                <a:effectLst/>
                <a:latin typeface="Calibri" panose="020F0502020204030204" pitchFamily="34" charset="0"/>
                <a:ea typeface="Calibri" panose="020F0502020204030204" pitchFamily="34" charset="0"/>
              </a:rPr>
              <a:t>Doelen: </a:t>
            </a:r>
          </a:p>
          <a:p>
            <a:pPr lvl="1">
              <a:lnSpc>
                <a:spcPct val="107000"/>
              </a:lnSpc>
              <a:spcAft>
                <a:spcPts val="800"/>
              </a:spcAft>
            </a:pPr>
            <a:r>
              <a:rPr lang="nl-NL" sz="2200" dirty="0">
                <a:solidFill>
                  <a:schemeClr val="accent1">
                    <a:lumMod val="50000"/>
                  </a:schemeClr>
                </a:solidFill>
                <a:effectLst/>
                <a:latin typeface="Calibri" panose="020F0502020204030204" pitchFamily="34" charset="0"/>
                <a:ea typeface="Calibri" panose="020F0502020204030204" pitchFamily="34" charset="0"/>
              </a:rPr>
              <a:t>Mee kunnen doen</a:t>
            </a:r>
          </a:p>
          <a:p>
            <a:pPr lvl="1">
              <a:lnSpc>
                <a:spcPct val="107000"/>
              </a:lnSpc>
              <a:spcAft>
                <a:spcPts val="800"/>
              </a:spcAft>
            </a:pPr>
            <a:r>
              <a:rPr lang="nl-NL" sz="2200" dirty="0">
                <a:solidFill>
                  <a:schemeClr val="accent1">
                    <a:lumMod val="50000"/>
                  </a:schemeClr>
                </a:solidFill>
                <a:latin typeface="Calibri" panose="020F0502020204030204" pitchFamily="34" charset="0"/>
                <a:ea typeface="Calibri" panose="020F0502020204030204" pitchFamily="34" charset="0"/>
              </a:rPr>
              <a:t>I</a:t>
            </a:r>
            <a:r>
              <a:rPr lang="nl-NL" sz="2200" dirty="0">
                <a:solidFill>
                  <a:schemeClr val="accent1">
                    <a:lumMod val="50000"/>
                  </a:schemeClr>
                </a:solidFill>
                <a:effectLst/>
                <a:latin typeface="Calibri" panose="020F0502020204030204" pitchFamily="34" charset="0"/>
                <a:ea typeface="Calibri" panose="020F0502020204030204" pitchFamily="34" charset="0"/>
              </a:rPr>
              <a:t>n principe met je ouders opgroeien</a:t>
            </a:r>
          </a:p>
          <a:p>
            <a:pPr lvl="1">
              <a:lnSpc>
                <a:spcPct val="107000"/>
              </a:lnSpc>
              <a:spcAft>
                <a:spcPts val="800"/>
              </a:spcAft>
            </a:pPr>
            <a:r>
              <a:rPr lang="nl-NL" sz="2200" dirty="0">
                <a:solidFill>
                  <a:schemeClr val="accent1">
                    <a:lumMod val="50000"/>
                  </a:schemeClr>
                </a:solidFill>
                <a:effectLst/>
                <a:latin typeface="Calibri" panose="020F0502020204030204" pitchFamily="34" charset="0"/>
                <a:ea typeface="Calibri" panose="020F0502020204030204" pitchFamily="34" charset="0"/>
              </a:rPr>
              <a:t>De veerkracht hebben om tegenslagen het hoofd te bieden.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14019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B9074-DC26-4889-869A-E3E8FCCA5794}"/>
              </a:ext>
            </a:extLst>
          </p:cNvPr>
          <p:cNvSpPr>
            <a:spLocks noGrp="1"/>
          </p:cNvSpPr>
          <p:nvPr>
            <p:ph type="title"/>
          </p:nvPr>
        </p:nvSpPr>
        <p:spPr/>
        <p:txBody>
          <a:bodyPr/>
          <a:lstStyle/>
          <a:p>
            <a:r>
              <a:rPr lang="nl-NL" b="1" dirty="0">
                <a:solidFill>
                  <a:schemeClr val="accent1">
                    <a:lumMod val="50000"/>
                  </a:schemeClr>
                </a:solidFill>
              </a:rPr>
              <a:t>Wat we willen daartoe doen ontstaan</a:t>
            </a:r>
          </a:p>
        </p:txBody>
      </p:sp>
      <p:sp>
        <p:nvSpPr>
          <p:cNvPr id="3" name="Tijdelijke aanduiding voor inhoud 2">
            <a:extLst>
              <a:ext uri="{FF2B5EF4-FFF2-40B4-BE49-F238E27FC236}">
                <a16:creationId xmlns:a16="http://schemas.microsoft.com/office/drawing/2014/main" id="{D708AA52-387B-47C8-8CB2-3DEDE76F3D61}"/>
              </a:ext>
            </a:extLst>
          </p:cNvPr>
          <p:cNvSpPr>
            <a:spLocks noGrp="1"/>
          </p:cNvSpPr>
          <p:nvPr>
            <p:ph idx="1"/>
          </p:nvPr>
        </p:nvSpPr>
        <p:spPr>
          <a:xfrm>
            <a:off x="838199" y="1485820"/>
            <a:ext cx="11060573" cy="538884"/>
          </a:xfrm>
        </p:spPr>
        <p:txBody>
          <a:bodyPr>
            <a:normAutofit/>
          </a:bodyPr>
          <a:lstStyle/>
          <a:p>
            <a:pPr marL="0" indent="0">
              <a:lnSpc>
                <a:spcPct val="107000"/>
              </a:lnSpc>
              <a:spcAft>
                <a:spcPts val="800"/>
              </a:spcAft>
              <a:buNone/>
            </a:pPr>
            <a:r>
              <a:rPr lang="nl-NL" sz="1800" dirty="0">
                <a:solidFill>
                  <a:schemeClr val="accent1">
                    <a:lumMod val="50000"/>
                  </a:schemeClr>
                </a:solidFill>
                <a:effectLst/>
                <a:latin typeface="Calibri" panose="020F0502020204030204" pitchFamily="34" charset="0"/>
                <a:ea typeface="Calibri" panose="020F0502020204030204" pitchFamily="34" charset="0"/>
              </a:rPr>
              <a:t> </a:t>
            </a:r>
            <a:r>
              <a:rPr lang="nl-NL" sz="2000" dirty="0">
                <a:solidFill>
                  <a:schemeClr val="accent1">
                    <a:lumMod val="50000"/>
                  </a:schemeClr>
                </a:solidFill>
                <a:effectLst/>
                <a:latin typeface="Calibri" panose="020F0502020204030204" pitchFamily="34" charset="0"/>
                <a:ea typeface="Calibri" panose="020F0502020204030204" pitchFamily="34" charset="0"/>
              </a:rPr>
              <a:t>Samenhang in de leerbeweging d</a:t>
            </a:r>
            <a:r>
              <a:rPr lang="nl-NL" sz="2000" dirty="0">
                <a:solidFill>
                  <a:schemeClr val="accent1">
                    <a:lumMod val="50000"/>
                  </a:schemeClr>
                </a:solidFill>
                <a:latin typeface="Calibri" panose="020F0502020204030204" pitchFamily="34" charset="0"/>
                <a:ea typeface="Calibri" panose="020F0502020204030204" pitchFamily="34" charset="0"/>
              </a:rPr>
              <a:t>oormiddel van een </a:t>
            </a:r>
            <a:r>
              <a:rPr lang="nl-NL" sz="2000" dirty="0">
                <a:solidFill>
                  <a:schemeClr val="accent1">
                    <a:lumMod val="50000"/>
                  </a:schemeClr>
                </a:solidFill>
                <a:effectLst/>
                <a:latin typeface="Calibri" panose="020F0502020204030204" pitchFamily="34" charset="0"/>
                <a:ea typeface="Calibri" panose="020F0502020204030204" pitchFamily="34" charset="0"/>
              </a:rPr>
              <a:t>kennisinfrastructuur en een onderzoekagenda </a:t>
            </a:r>
          </a:p>
          <a:p>
            <a:pPr marL="0" indent="0">
              <a:lnSpc>
                <a:spcPct val="107000"/>
              </a:lnSpc>
              <a:spcAft>
                <a:spcPts val="800"/>
              </a:spcAft>
              <a:buNone/>
            </a:pPr>
            <a:endParaRPr lang="nl-NL" sz="1800" dirty="0">
              <a:solidFill>
                <a:schemeClr val="accent1">
                  <a:lumMod val="50000"/>
                </a:schemeClr>
              </a:solidFill>
              <a:latin typeface="Calibri" panose="020F0502020204030204" pitchFamily="34" charset="0"/>
              <a:ea typeface="Calibri" panose="020F0502020204030204" pitchFamily="34" charset="0"/>
            </a:endParaRPr>
          </a:p>
        </p:txBody>
      </p:sp>
      <p:sp>
        <p:nvSpPr>
          <p:cNvPr id="5" name="Rechthoek 4">
            <a:extLst>
              <a:ext uri="{FF2B5EF4-FFF2-40B4-BE49-F238E27FC236}">
                <a16:creationId xmlns:a16="http://schemas.microsoft.com/office/drawing/2014/main" id="{60BA1B38-8501-412A-AFC6-1A1390A731C6}"/>
              </a:ext>
            </a:extLst>
          </p:cNvPr>
          <p:cNvSpPr/>
          <p:nvPr/>
        </p:nvSpPr>
        <p:spPr>
          <a:xfrm>
            <a:off x="1552862" y="3050310"/>
            <a:ext cx="4427680" cy="3094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Verbindt bestaande organisaties en netwerken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Niet gecentraliseerd maar wél georganiseerd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4472C4">
                    <a:lumMod val="50000"/>
                  </a:srgbClr>
                </a:solidFill>
                <a:latin typeface="Calibri" panose="020F0502020204030204" pitchFamily="34" charset="0"/>
                <a:ea typeface="Calibri" panose="020F0502020204030204" pitchFamily="34" charset="0"/>
              </a:rPr>
              <a:t>O</a:t>
            </a:r>
            <a:r>
              <a:rPr kumimoji="0" lang="nl-NL" sz="1800" b="0"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Calibri" panose="020F0502020204030204" pitchFamily="34" charset="0"/>
                <a:cs typeface="+mn-cs"/>
              </a:rPr>
              <a:t>nderzoeksagenda</a:t>
            </a:r>
            <a:r>
              <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 opstellen, uitvoeren en delen met de praktijk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Leerbeweging aanjagen en vrijblijvendheid wegnemen</a:t>
            </a:r>
          </a:p>
        </p:txBody>
      </p:sp>
      <p:sp>
        <p:nvSpPr>
          <p:cNvPr id="6" name="Rechthoek 5">
            <a:extLst>
              <a:ext uri="{FF2B5EF4-FFF2-40B4-BE49-F238E27FC236}">
                <a16:creationId xmlns:a16="http://schemas.microsoft.com/office/drawing/2014/main" id="{19034B72-B283-413F-AC4D-422D591E710B}"/>
              </a:ext>
            </a:extLst>
          </p:cNvPr>
          <p:cNvSpPr/>
          <p:nvPr/>
        </p:nvSpPr>
        <p:spPr>
          <a:xfrm>
            <a:off x="7072742" y="2980259"/>
            <a:ext cx="3569855" cy="3359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4472C4">
                    <a:lumMod val="50000"/>
                  </a:srgbClr>
                </a:solidFill>
                <a:latin typeface="Calibri" panose="020F0502020204030204" pitchFamily="34" charset="0"/>
              </a:rPr>
              <a:t>M</a:t>
            </a:r>
            <a:r>
              <a:rPr kumimoji="0" lang="nl-NL" sz="1800" b="0"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mn-cs"/>
              </a:rPr>
              <a:t>eerjarig</a:t>
            </a:r>
            <a:endPar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rPr>
              <a:t>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4472C4">
                  <a:lumMod val="50000"/>
                </a:srgb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4472C4">
                  <a:lumMod val="50000"/>
                </a:srgb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rPr>
              <a:t>Praktijkgericht, ondersteunend aan het leren en bovenal gericht op actie: implementatie, innovatie en opleidingen benutten de nieuw ontwikkelde kennis.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p:txBody>
      </p:sp>
      <p:cxnSp>
        <p:nvCxnSpPr>
          <p:cNvPr id="8" name="Rechte verbindingslijn 7">
            <a:extLst>
              <a:ext uri="{FF2B5EF4-FFF2-40B4-BE49-F238E27FC236}">
                <a16:creationId xmlns:a16="http://schemas.microsoft.com/office/drawing/2014/main" id="{F0F46FCC-0AE5-42AB-9505-9FF98E98F98E}"/>
              </a:ext>
            </a:extLst>
          </p:cNvPr>
          <p:cNvCxnSpPr>
            <a:cxnSpLocks/>
          </p:cNvCxnSpPr>
          <p:nvPr/>
        </p:nvCxnSpPr>
        <p:spPr>
          <a:xfrm>
            <a:off x="6096000" y="2267589"/>
            <a:ext cx="0" cy="36806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26FCAF6B-4EB4-472C-839F-67AFE16DA911}"/>
              </a:ext>
            </a:extLst>
          </p:cNvPr>
          <p:cNvSpPr txBox="1"/>
          <p:nvPr/>
        </p:nvSpPr>
        <p:spPr>
          <a:xfrm>
            <a:off x="1579420" y="2346761"/>
            <a:ext cx="37730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Kennisinfrastructuur</a:t>
            </a:r>
          </a:p>
        </p:txBody>
      </p:sp>
      <p:sp>
        <p:nvSpPr>
          <p:cNvPr id="14" name="Tekstvak 13">
            <a:extLst>
              <a:ext uri="{FF2B5EF4-FFF2-40B4-BE49-F238E27FC236}">
                <a16:creationId xmlns:a16="http://schemas.microsoft.com/office/drawing/2014/main" id="{03F8CC83-D144-4D09-81E6-5D71D947471C}"/>
              </a:ext>
            </a:extLst>
          </p:cNvPr>
          <p:cNvSpPr txBox="1"/>
          <p:nvPr/>
        </p:nvSpPr>
        <p:spPr>
          <a:xfrm>
            <a:off x="6839527" y="2341915"/>
            <a:ext cx="37730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Onderzoeksagenda</a:t>
            </a:r>
            <a:endParaRPr kumimoji="0" lang="nl-NL"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cxnSp>
        <p:nvCxnSpPr>
          <p:cNvPr id="15" name="Rechte verbindingslijn 14">
            <a:extLst>
              <a:ext uri="{FF2B5EF4-FFF2-40B4-BE49-F238E27FC236}">
                <a16:creationId xmlns:a16="http://schemas.microsoft.com/office/drawing/2014/main" id="{A4CDE219-BDD8-43A1-A360-02EA1EF57203}"/>
              </a:ext>
            </a:extLst>
          </p:cNvPr>
          <p:cNvCxnSpPr>
            <a:cxnSpLocks/>
          </p:cNvCxnSpPr>
          <p:nvPr/>
        </p:nvCxnSpPr>
        <p:spPr>
          <a:xfrm>
            <a:off x="955964" y="2872509"/>
            <a:ext cx="9559637"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Graphic 20" descr="Badge Tick1 silhouet">
            <a:extLst>
              <a:ext uri="{FF2B5EF4-FFF2-40B4-BE49-F238E27FC236}">
                <a16:creationId xmlns:a16="http://schemas.microsoft.com/office/drawing/2014/main" id="{4AC83EE2-FB43-4651-A91D-6A14BB451D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221" y="3094306"/>
            <a:ext cx="572655" cy="572655"/>
          </a:xfrm>
          <a:prstGeom prst="rect">
            <a:avLst/>
          </a:prstGeom>
        </p:spPr>
      </p:pic>
      <p:pic>
        <p:nvPicPr>
          <p:cNvPr id="22" name="Graphic 21" descr="Badge Tick1 silhouet">
            <a:extLst>
              <a:ext uri="{FF2B5EF4-FFF2-40B4-BE49-F238E27FC236}">
                <a16:creationId xmlns:a16="http://schemas.microsoft.com/office/drawing/2014/main" id="{039259A3-AC1B-4CFA-85CD-BE7AC0CE03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221" y="4450235"/>
            <a:ext cx="572655" cy="572655"/>
          </a:xfrm>
          <a:prstGeom prst="rect">
            <a:avLst/>
          </a:prstGeom>
        </p:spPr>
      </p:pic>
      <p:pic>
        <p:nvPicPr>
          <p:cNvPr id="23" name="Graphic 22" descr="Badge Tick1 silhouet">
            <a:extLst>
              <a:ext uri="{FF2B5EF4-FFF2-40B4-BE49-F238E27FC236}">
                <a16:creationId xmlns:a16="http://schemas.microsoft.com/office/drawing/2014/main" id="{5A88AFE5-ABD9-4ED5-B386-002DAC6818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220" y="3772270"/>
            <a:ext cx="572655" cy="572655"/>
          </a:xfrm>
          <a:prstGeom prst="rect">
            <a:avLst/>
          </a:prstGeom>
        </p:spPr>
      </p:pic>
      <p:pic>
        <p:nvPicPr>
          <p:cNvPr id="24" name="Graphic 23" descr="Badge Tick1 silhouet">
            <a:extLst>
              <a:ext uri="{FF2B5EF4-FFF2-40B4-BE49-F238E27FC236}">
                <a16:creationId xmlns:a16="http://schemas.microsoft.com/office/drawing/2014/main" id="{F92F3993-FF8B-4277-9E0F-B2FA48E532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221" y="5175224"/>
            <a:ext cx="572655" cy="572655"/>
          </a:xfrm>
          <a:prstGeom prst="rect">
            <a:avLst/>
          </a:prstGeom>
        </p:spPr>
      </p:pic>
      <p:pic>
        <p:nvPicPr>
          <p:cNvPr id="25" name="Graphic 24" descr="Badge Tick1 silhouet">
            <a:extLst>
              <a:ext uri="{FF2B5EF4-FFF2-40B4-BE49-F238E27FC236}">
                <a16:creationId xmlns:a16="http://schemas.microsoft.com/office/drawing/2014/main" id="{31BFD8C7-E400-4BA8-A872-07121DBB8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9963" y="2941663"/>
            <a:ext cx="572655" cy="572655"/>
          </a:xfrm>
          <a:prstGeom prst="rect">
            <a:avLst/>
          </a:prstGeom>
        </p:spPr>
      </p:pic>
      <p:pic>
        <p:nvPicPr>
          <p:cNvPr id="26" name="Graphic 25" descr="Badge Tick1 silhouet">
            <a:extLst>
              <a:ext uri="{FF2B5EF4-FFF2-40B4-BE49-F238E27FC236}">
                <a16:creationId xmlns:a16="http://schemas.microsoft.com/office/drawing/2014/main" id="{DD380874-F6E1-479F-B877-444CA8CCA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8044" y="3583471"/>
            <a:ext cx="572655" cy="572655"/>
          </a:xfrm>
          <a:prstGeom prst="rect">
            <a:avLst/>
          </a:prstGeom>
        </p:spPr>
      </p:pic>
      <p:pic>
        <p:nvPicPr>
          <p:cNvPr id="27" name="Graphic 26" descr="Badge Tick1 silhouet">
            <a:extLst>
              <a:ext uri="{FF2B5EF4-FFF2-40B4-BE49-F238E27FC236}">
                <a16:creationId xmlns:a16="http://schemas.microsoft.com/office/drawing/2014/main" id="{90D910C2-55EA-47B3-9BEA-A2BCFED453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1212" y="4373794"/>
            <a:ext cx="572655" cy="572655"/>
          </a:xfrm>
          <a:prstGeom prst="rect">
            <a:avLst/>
          </a:prstGeom>
        </p:spPr>
      </p:pic>
    </p:spTree>
    <p:extLst>
      <p:ext uri="{BB962C8B-B14F-4D97-AF65-F5344CB8AC3E}">
        <p14:creationId xmlns:p14="http://schemas.microsoft.com/office/powerpoint/2010/main" val="167154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0F2A3-1AF1-4D3E-B1AC-A2FB9D900125}"/>
              </a:ext>
            </a:extLst>
          </p:cNvPr>
          <p:cNvSpPr>
            <a:spLocks noGrp="1"/>
          </p:cNvSpPr>
          <p:nvPr>
            <p:ph type="title"/>
          </p:nvPr>
        </p:nvSpPr>
        <p:spPr/>
        <p:txBody>
          <a:bodyPr/>
          <a:lstStyle/>
          <a:p>
            <a:r>
              <a:rPr lang="nl-NL" b="1" dirty="0">
                <a:solidFill>
                  <a:schemeClr val="accent1">
                    <a:lumMod val="50000"/>
                  </a:schemeClr>
                </a:solidFill>
              </a:rPr>
              <a:t>Kennisinfrastructuur</a:t>
            </a:r>
          </a:p>
        </p:txBody>
      </p:sp>
      <p:sp>
        <p:nvSpPr>
          <p:cNvPr id="3" name="Tijdelijke aanduiding voor inhoud 2">
            <a:extLst>
              <a:ext uri="{FF2B5EF4-FFF2-40B4-BE49-F238E27FC236}">
                <a16:creationId xmlns:a16="http://schemas.microsoft.com/office/drawing/2014/main" id="{3EC2034D-E2BA-4E10-B538-B68314F7C779}"/>
              </a:ext>
            </a:extLst>
          </p:cNvPr>
          <p:cNvSpPr>
            <a:spLocks noGrp="1"/>
          </p:cNvSpPr>
          <p:nvPr>
            <p:ph idx="1"/>
          </p:nvPr>
        </p:nvSpPr>
        <p:spPr>
          <a:xfrm>
            <a:off x="973284" y="1937598"/>
            <a:ext cx="3670359" cy="423213"/>
          </a:xfrm>
        </p:spPr>
        <p:txBody>
          <a:bodyPr>
            <a:normAutofit/>
          </a:bodyPr>
          <a:lstStyle/>
          <a:p>
            <a:pPr marL="0" lvl="0" indent="0">
              <a:lnSpc>
                <a:spcPct val="107000"/>
              </a:lnSpc>
              <a:buNone/>
            </a:pPr>
            <a:r>
              <a:rPr lang="nl-NL" sz="2000">
                <a:solidFill>
                  <a:schemeClr val="accent1">
                    <a:lumMod val="50000"/>
                  </a:schemeClr>
                </a:solidFill>
                <a:effectLst/>
                <a:latin typeface="Calibri" panose="020F0502020204030204" pitchFamily="34" charset="0"/>
                <a:ea typeface="Calibri" panose="020F0502020204030204" pitchFamily="34" charset="0"/>
              </a:rPr>
              <a:t>1. </a:t>
            </a:r>
            <a:r>
              <a:rPr lang="nl-NL" sz="2000" dirty="0">
                <a:solidFill>
                  <a:schemeClr val="accent1">
                    <a:lumMod val="50000"/>
                  </a:schemeClr>
                </a:solidFill>
                <a:effectLst/>
                <a:latin typeface="Calibri" panose="020F0502020204030204" pitchFamily="34" charset="0"/>
                <a:ea typeface="Calibri" panose="020F0502020204030204" pitchFamily="34" charset="0"/>
              </a:rPr>
              <a:t>Bestaande kennis benutten</a:t>
            </a:r>
            <a:endParaRPr lang="nl-NL" sz="2000">
              <a:solidFill>
                <a:schemeClr val="accent1">
                  <a:lumMod val="50000"/>
                </a:schemeClr>
              </a:solidFill>
              <a:effectLst/>
              <a:latin typeface="Calibri" panose="020F0502020204030204" pitchFamily="34" charset="0"/>
              <a:ea typeface="Calibri" panose="020F0502020204030204" pitchFamily="34" charset="0"/>
            </a:endParaRPr>
          </a:p>
        </p:txBody>
      </p:sp>
      <p:sp>
        <p:nvSpPr>
          <p:cNvPr id="4" name="Tijdelijke aanduiding voor inhoud 2">
            <a:extLst>
              <a:ext uri="{FF2B5EF4-FFF2-40B4-BE49-F238E27FC236}">
                <a16:creationId xmlns:a16="http://schemas.microsoft.com/office/drawing/2014/main" id="{A110552D-B992-4A8E-B956-FB2118B5467E}"/>
              </a:ext>
            </a:extLst>
          </p:cNvPr>
          <p:cNvSpPr txBox="1">
            <a:spLocks/>
          </p:cNvSpPr>
          <p:nvPr/>
        </p:nvSpPr>
        <p:spPr>
          <a:xfrm>
            <a:off x="5876636" y="1827068"/>
            <a:ext cx="45004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 name="Tijdelijke aanduiding voor inhoud 2">
            <a:extLst>
              <a:ext uri="{FF2B5EF4-FFF2-40B4-BE49-F238E27FC236}">
                <a16:creationId xmlns:a16="http://schemas.microsoft.com/office/drawing/2014/main" id="{FB43DBF8-30F0-4288-90F5-4DB20D017F64}"/>
              </a:ext>
            </a:extLst>
          </p:cNvPr>
          <p:cNvSpPr txBox="1">
            <a:spLocks/>
          </p:cNvSpPr>
          <p:nvPr/>
        </p:nvSpPr>
        <p:spPr>
          <a:xfrm>
            <a:off x="5594926" y="3283618"/>
            <a:ext cx="4994563" cy="1141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nl-NL" sz="19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rPr>
              <a:t>Niet vrijblijvend: horizontaal en verticaal leren</a:t>
            </a:r>
          </a:p>
        </p:txBody>
      </p:sp>
      <p:sp>
        <p:nvSpPr>
          <p:cNvPr id="8" name="Tijdelijke aanduiding voor inhoud 2">
            <a:extLst>
              <a:ext uri="{FF2B5EF4-FFF2-40B4-BE49-F238E27FC236}">
                <a16:creationId xmlns:a16="http://schemas.microsoft.com/office/drawing/2014/main" id="{BBF790CA-58AB-4B1C-A7E5-90D94B138813}"/>
              </a:ext>
            </a:extLst>
          </p:cNvPr>
          <p:cNvSpPr txBox="1">
            <a:spLocks/>
          </p:cNvSpPr>
          <p:nvPr/>
        </p:nvSpPr>
        <p:spPr>
          <a:xfrm>
            <a:off x="1004455" y="4674916"/>
            <a:ext cx="4195618" cy="746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3. De ontwikkeling monitoren</a:t>
            </a:r>
          </a:p>
          <a:p>
            <a:pPr marL="342900" marR="0" lvl="0" indent="-342900" algn="l" defTabSz="914400" rtl="0" eaLnBrk="1" fontAlgn="auto" latinLnBrk="0" hangingPunct="1">
              <a:lnSpc>
                <a:spcPct val="107000"/>
              </a:lnSpc>
              <a:spcBef>
                <a:spcPts val="1000"/>
              </a:spcBef>
              <a:spcAft>
                <a:spcPts val="0"/>
              </a:spcAft>
              <a:buClrTx/>
              <a:buSzTx/>
              <a:buFont typeface="+mj-lt"/>
              <a:buAutoNum type="arabicPeriod"/>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7000"/>
              </a:lnSpc>
              <a:spcBef>
                <a:spcPts val="1000"/>
              </a:spcBef>
              <a:spcAft>
                <a:spcPts val="800"/>
              </a:spcAft>
              <a:buClrTx/>
              <a:buSzTx/>
              <a:buFont typeface="+mj-lt"/>
              <a:buAutoNum type="arabicPeriod"/>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7000"/>
              </a:lnSpc>
              <a:spcBef>
                <a:spcPts val="1000"/>
              </a:spcBef>
              <a:spcAft>
                <a:spcPts val="800"/>
              </a:spcAft>
              <a:buClrTx/>
              <a:buSzTx/>
              <a:buFont typeface="+mj-lt"/>
              <a:buAutoNum type="arabicPeriod"/>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jdelijke aanduiding voor inhoud 2">
            <a:extLst>
              <a:ext uri="{FF2B5EF4-FFF2-40B4-BE49-F238E27FC236}">
                <a16:creationId xmlns:a16="http://schemas.microsoft.com/office/drawing/2014/main" id="{ABE44871-2492-4951-AEC4-1079E9F2905D}"/>
              </a:ext>
            </a:extLst>
          </p:cNvPr>
          <p:cNvSpPr txBox="1">
            <a:spLocks/>
          </p:cNvSpPr>
          <p:nvPr/>
        </p:nvSpPr>
        <p:spPr>
          <a:xfrm>
            <a:off x="973284" y="3283618"/>
            <a:ext cx="4195618" cy="746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2. Leren (vakinhoudelijk en bestuurlijk) </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p:txBody>
      </p:sp>
      <p:sp>
        <p:nvSpPr>
          <p:cNvPr id="10" name="Tijdelijke aanduiding voor inhoud 2">
            <a:extLst>
              <a:ext uri="{FF2B5EF4-FFF2-40B4-BE49-F238E27FC236}">
                <a16:creationId xmlns:a16="http://schemas.microsoft.com/office/drawing/2014/main" id="{8B3DC4B0-036E-4DBD-BC7C-7CE4800211F4}"/>
              </a:ext>
            </a:extLst>
          </p:cNvPr>
          <p:cNvSpPr txBox="1">
            <a:spLocks/>
          </p:cNvSpPr>
          <p:nvPr/>
        </p:nvSpPr>
        <p:spPr>
          <a:xfrm>
            <a:off x="5594926" y="4674916"/>
            <a:ext cx="4994563" cy="15202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nl-NL" sz="19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rPr>
              <a:t>Landelijke één heldere set voor langere tijd</a:t>
            </a:r>
          </a:p>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nl-NL" sz="19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rPr>
              <a:t>Lokaal en regionaal diagnostische monitoring gericht op leren in de praktijk</a:t>
            </a:r>
          </a:p>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lang="nl-NL" sz="1900" dirty="0">
                <a:solidFill>
                  <a:srgbClr val="4472C4">
                    <a:lumMod val="50000"/>
                  </a:srgbClr>
                </a:solidFill>
                <a:latin typeface="Calibri" panose="020F0502020204030204" pitchFamily="34" charset="0"/>
              </a:rPr>
              <a:t>Leren en verantwoorden in balans</a:t>
            </a:r>
            <a:endParaRPr kumimoji="0" lang="nl-NL" sz="19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7000"/>
              </a:lnSpc>
              <a:spcBef>
                <a:spcPts val="1000"/>
              </a:spcBef>
              <a:spcAft>
                <a:spcPts val="800"/>
              </a:spcAft>
              <a:buClrTx/>
              <a:buSzTx/>
              <a:buFont typeface="+mj-lt"/>
              <a:buAutoNum type="arabicPeriod"/>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jdelijke aanduiding voor inhoud 2">
            <a:extLst>
              <a:ext uri="{FF2B5EF4-FFF2-40B4-BE49-F238E27FC236}">
                <a16:creationId xmlns:a16="http://schemas.microsoft.com/office/drawing/2014/main" id="{576A0BA8-9CB4-4695-950A-8B7C471D04B0}"/>
              </a:ext>
            </a:extLst>
          </p:cNvPr>
          <p:cNvSpPr txBox="1">
            <a:spLocks/>
          </p:cNvSpPr>
          <p:nvPr/>
        </p:nvSpPr>
        <p:spPr>
          <a:xfrm>
            <a:off x="5594926" y="1936660"/>
            <a:ext cx="4994563" cy="84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lang="nl-NL" sz="1900" dirty="0">
                <a:solidFill>
                  <a:srgbClr val="4472C4">
                    <a:lumMod val="50000"/>
                  </a:srgbClr>
                </a:solidFill>
                <a:latin typeface="Calibri" panose="020F0502020204030204" pitchFamily="34" charset="0"/>
                <a:ea typeface="Calibri" panose="020F0502020204030204" pitchFamily="34" charset="0"/>
              </a:rPr>
              <a:t>Doen wat werkt, stoppen met wat niet werk en onderzoeken wat we niet weten</a:t>
            </a: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88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0CEE7-DED5-406E-AF0D-9195D1F6FA71}"/>
              </a:ext>
            </a:extLst>
          </p:cNvPr>
          <p:cNvSpPr>
            <a:spLocks noGrp="1"/>
          </p:cNvSpPr>
          <p:nvPr>
            <p:ph type="title"/>
          </p:nvPr>
        </p:nvSpPr>
        <p:spPr/>
        <p:txBody>
          <a:bodyPr>
            <a:normAutofit fontScale="90000"/>
          </a:bodyPr>
          <a:lstStyle/>
          <a:p>
            <a:r>
              <a:rPr lang="nl-NL" dirty="0"/>
              <a:t>Leren we vanzelfsprekend?</a:t>
            </a:r>
            <a:br>
              <a:rPr lang="nl-NL" dirty="0"/>
            </a:br>
            <a:br>
              <a:rPr lang="nl-NL" dirty="0"/>
            </a:br>
            <a:r>
              <a:rPr lang="nl-NL" i="1" dirty="0"/>
              <a:t>COVID als voorbeeld</a:t>
            </a:r>
            <a:endParaRPr lang="nl-NL" dirty="0"/>
          </a:p>
        </p:txBody>
      </p:sp>
      <p:sp>
        <p:nvSpPr>
          <p:cNvPr id="4" name="Tijdelijke aanduiding voor voettekst 3">
            <a:extLst>
              <a:ext uri="{FF2B5EF4-FFF2-40B4-BE49-F238E27FC236}">
                <a16:creationId xmlns:a16="http://schemas.microsoft.com/office/drawing/2014/main" id="{7344BF16-5FB7-4491-91CD-151DB25730A4}"/>
              </a:ext>
            </a:extLst>
          </p:cNvPr>
          <p:cNvSpPr>
            <a:spLocks noGrp="1"/>
          </p:cNvSpPr>
          <p:nvPr>
            <p:ph type="ftr" sz="quarter" idx="11"/>
          </p:nvPr>
        </p:nvSpPr>
        <p:spPr/>
        <p:txBody>
          <a:bodyPr/>
          <a:lstStyle/>
          <a:p>
            <a:pPr defTabSz="609402"/>
            <a:r>
              <a:rPr lang="nl-NL">
                <a:solidFill>
                  <a:srgbClr val="8D8683"/>
                </a:solidFill>
                <a:latin typeface="Calibri" panose="020F0502020204030204"/>
              </a:rPr>
              <a:t>xxxxxx</a:t>
            </a:r>
            <a:endParaRPr lang="nl-NL" dirty="0">
              <a:solidFill>
                <a:srgbClr val="8D8683"/>
              </a:solidFill>
              <a:latin typeface="Calibri" panose="020F0502020204030204"/>
            </a:endParaRPr>
          </a:p>
        </p:txBody>
      </p:sp>
    </p:spTree>
    <p:extLst>
      <p:ext uri="{BB962C8B-B14F-4D97-AF65-F5344CB8AC3E}">
        <p14:creationId xmlns:p14="http://schemas.microsoft.com/office/powerpoint/2010/main" val="226983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F8C6E847-4106-4C64-BBF4-A050589C7377}"/>
              </a:ext>
            </a:extLst>
          </p:cNvPr>
          <p:cNvSpPr txBox="1"/>
          <p:nvPr/>
        </p:nvSpPr>
        <p:spPr>
          <a:xfrm>
            <a:off x="1445224" y="1860076"/>
            <a:ext cx="10630304" cy="3866700"/>
          </a:xfrm>
          <a:prstGeom prst="rect">
            <a:avLst/>
          </a:prstGeom>
          <a:noFill/>
        </p:spPr>
        <p:txBody>
          <a:bodyPr wrap="square">
            <a:spAutoFit/>
          </a:bodyPr>
          <a:lstStyle/>
          <a:p>
            <a:pPr defTabSz="609402">
              <a:defRPr/>
            </a:pPr>
            <a:endParaRPr lang="en-US" sz="1066" dirty="0">
              <a:solidFill>
                <a:srgbClr val="BCB361">
                  <a:lumMod val="50000"/>
                </a:srgbClr>
              </a:solidFill>
              <a:latin typeface="Calibri" panose="020F0502020204030204"/>
            </a:endParaRPr>
          </a:p>
          <a:p>
            <a:pPr defTabSz="609402">
              <a:defRPr/>
            </a:pPr>
            <a:endParaRPr lang="en-US" sz="1066" dirty="0">
              <a:solidFill>
                <a:srgbClr val="BCB361">
                  <a:lumMod val="50000"/>
                </a:srgbClr>
              </a:solidFill>
              <a:latin typeface="Calibri" panose="020F0502020204030204"/>
            </a:endParaRPr>
          </a:p>
          <a:p>
            <a:pPr marL="380876" indent="-380876" defTabSz="609402">
              <a:buFont typeface="Arial" panose="020B0604020202020204" pitchFamily="34" charset="0"/>
              <a:buChar char="•"/>
              <a:defRPr/>
            </a:pPr>
            <a:r>
              <a:rPr lang="nl-NL" sz="2133" dirty="0">
                <a:solidFill>
                  <a:srgbClr val="072C54"/>
                </a:solidFill>
                <a:latin typeface="Calibri" panose="020F0502020204030204"/>
              </a:rPr>
              <a:t>Gedurende de pandemie:</a:t>
            </a:r>
          </a:p>
          <a:p>
            <a:pPr marL="990278" lvl="1" indent="-380876" defTabSz="609402">
              <a:buFont typeface="Arial" panose="020B0604020202020204" pitchFamily="34" charset="0"/>
              <a:buChar char="•"/>
              <a:defRPr/>
            </a:pPr>
            <a:r>
              <a:rPr lang="nl-NL" sz="2133" dirty="0">
                <a:solidFill>
                  <a:srgbClr val="072C54"/>
                </a:solidFill>
                <a:latin typeface="Calibri" panose="020F0502020204030204"/>
              </a:rPr>
              <a:t>Afname veerkracht</a:t>
            </a:r>
          </a:p>
          <a:p>
            <a:pPr marL="990278" lvl="1" indent="-380876" defTabSz="609402">
              <a:buFont typeface="Arial" panose="020B0604020202020204" pitchFamily="34" charset="0"/>
              <a:buChar char="•"/>
              <a:defRPr/>
            </a:pPr>
            <a:r>
              <a:rPr lang="nl-NL" sz="2133" dirty="0">
                <a:solidFill>
                  <a:srgbClr val="072C54"/>
                </a:solidFill>
                <a:latin typeface="Calibri" panose="020F0502020204030204"/>
              </a:rPr>
              <a:t>Toename spanningen &amp; depressieve gevoelens</a:t>
            </a:r>
          </a:p>
          <a:p>
            <a:pPr marL="380876" indent="-380876" defTabSz="609402">
              <a:buFont typeface="Arial" panose="020B0604020202020204" pitchFamily="34" charset="0"/>
              <a:buChar char="•"/>
              <a:defRPr/>
            </a:pPr>
            <a:r>
              <a:rPr lang="nl-NL" sz="2133" dirty="0">
                <a:solidFill>
                  <a:srgbClr val="072C54"/>
                </a:solidFill>
                <a:latin typeface="Calibri" panose="020F0502020204030204"/>
              </a:rPr>
              <a:t>Triggers:</a:t>
            </a:r>
          </a:p>
          <a:p>
            <a:pPr marL="990278" lvl="1" indent="-380876" defTabSz="609402">
              <a:buFont typeface="Arial" panose="020B0604020202020204" pitchFamily="34" charset="0"/>
              <a:buChar char="•"/>
              <a:defRPr/>
            </a:pPr>
            <a:r>
              <a:rPr lang="nl-NL" sz="2133" dirty="0">
                <a:solidFill>
                  <a:srgbClr val="072C54"/>
                </a:solidFill>
                <a:latin typeface="Calibri" panose="020F0502020204030204"/>
              </a:rPr>
              <a:t>Stress binnen gezin</a:t>
            </a:r>
          </a:p>
          <a:p>
            <a:pPr marL="990278" lvl="1" indent="-380876" defTabSz="609402">
              <a:buFont typeface="Arial" panose="020B0604020202020204" pitchFamily="34" charset="0"/>
              <a:buChar char="•"/>
              <a:defRPr/>
            </a:pPr>
            <a:r>
              <a:rPr lang="nl-NL" sz="2133" dirty="0">
                <a:solidFill>
                  <a:srgbClr val="072C54"/>
                </a:solidFill>
                <a:latin typeface="Calibri" panose="020F0502020204030204"/>
              </a:rPr>
              <a:t>Beperkte mogelijkheden thuisonderwijs</a:t>
            </a:r>
          </a:p>
          <a:p>
            <a:pPr marL="990278" lvl="1" indent="-380876" defTabSz="609402">
              <a:buFont typeface="Arial" panose="020B0604020202020204" pitchFamily="34" charset="0"/>
              <a:buChar char="•"/>
              <a:defRPr/>
            </a:pPr>
            <a:r>
              <a:rPr lang="nl-NL" sz="2133" dirty="0">
                <a:solidFill>
                  <a:srgbClr val="072C54"/>
                </a:solidFill>
                <a:latin typeface="Calibri" panose="020F0502020204030204"/>
              </a:rPr>
              <a:t>Financiële zorgen</a:t>
            </a:r>
          </a:p>
          <a:p>
            <a:pPr marL="990278" lvl="1" indent="-380876" defTabSz="609402">
              <a:buFont typeface="Arial" panose="020B0604020202020204" pitchFamily="34" charset="0"/>
              <a:buChar char="•"/>
              <a:defRPr/>
            </a:pPr>
            <a:r>
              <a:rPr lang="nl-NL" sz="2133" dirty="0">
                <a:solidFill>
                  <a:srgbClr val="072C54"/>
                </a:solidFill>
                <a:latin typeface="Calibri" panose="020F0502020204030204"/>
              </a:rPr>
              <a:t>Onzekerheid toekomst</a:t>
            </a:r>
          </a:p>
          <a:p>
            <a:pPr marL="990278" lvl="1" indent="-380876" defTabSz="609402">
              <a:buFont typeface="Arial" panose="020B0604020202020204" pitchFamily="34" charset="0"/>
              <a:buChar char="•"/>
              <a:defRPr/>
            </a:pPr>
            <a:r>
              <a:rPr lang="nl-NL" sz="2133" dirty="0">
                <a:solidFill>
                  <a:srgbClr val="072C54"/>
                </a:solidFill>
                <a:latin typeface="Calibri" panose="020F0502020204030204"/>
              </a:rPr>
              <a:t>Al bestaande kwetsbaarheid</a:t>
            </a:r>
          </a:p>
          <a:p>
            <a:pPr defTabSz="609402">
              <a:defRPr/>
            </a:pPr>
            <a:endParaRPr lang="nl-NL" sz="2133" dirty="0">
              <a:solidFill>
                <a:srgbClr val="072C54"/>
              </a:solidFill>
              <a:latin typeface="Calibri" panose="020F0502020204030204"/>
            </a:endParaRPr>
          </a:p>
          <a:p>
            <a:pPr defTabSz="609402">
              <a:defRPr/>
            </a:pPr>
            <a:endParaRPr lang="nl-NL" sz="1066" dirty="0">
              <a:solidFill>
                <a:srgbClr val="BCB361">
                  <a:lumMod val="50000"/>
                </a:srgbClr>
              </a:solidFill>
              <a:latin typeface="Calibri" panose="020F0502020204030204"/>
            </a:endParaRPr>
          </a:p>
        </p:txBody>
      </p:sp>
      <p:sp>
        <p:nvSpPr>
          <p:cNvPr id="3" name="Title 1">
            <a:extLst>
              <a:ext uri="{FF2B5EF4-FFF2-40B4-BE49-F238E27FC236}">
                <a16:creationId xmlns:a16="http://schemas.microsoft.com/office/drawing/2014/main" id="{893C5024-42C5-4CB0-B942-8F88A0BF913F}"/>
              </a:ext>
            </a:extLst>
          </p:cNvPr>
          <p:cNvSpPr>
            <a:spLocks noGrp="1"/>
          </p:cNvSpPr>
          <p:nvPr>
            <p:ph type="title"/>
          </p:nvPr>
        </p:nvSpPr>
        <p:spPr>
          <a:xfrm>
            <a:off x="1518146" y="671185"/>
            <a:ext cx="10208612" cy="1004363"/>
          </a:xfrm>
        </p:spPr>
        <p:txBody>
          <a:bodyPr>
            <a:normAutofit fontScale="90000"/>
          </a:bodyPr>
          <a:lstStyle/>
          <a:p>
            <a:pPr>
              <a:lnSpc>
                <a:spcPct val="100000"/>
              </a:lnSpc>
            </a:pPr>
            <a:br>
              <a:rPr lang="nl-NL" sz="3599" dirty="0"/>
            </a:br>
            <a:r>
              <a:rPr lang="nl-NL" sz="3599" b="0" dirty="0">
                <a:solidFill>
                  <a:srgbClr val="002060"/>
                </a:solidFill>
              </a:rPr>
              <a:t>COVID effecten – langere termijn?</a:t>
            </a:r>
          </a:p>
        </p:txBody>
      </p:sp>
      <p:sp>
        <p:nvSpPr>
          <p:cNvPr id="2" name="Tekstvak 1">
            <a:extLst>
              <a:ext uri="{FF2B5EF4-FFF2-40B4-BE49-F238E27FC236}">
                <a16:creationId xmlns:a16="http://schemas.microsoft.com/office/drawing/2014/main" id="{E4B21CEE-11C5-48C7-97BB-0040F4F52784}"/>
              </a:ext>
            </a:extLst>
          </p:cNvPr>
          <p:cNvSpPr txBox="1"/>
          <p:nvPr/>
        </p:nvSpPr>
        <p:spPr>
          <a:xfrm>
            <a:off x="189393" y="5748636"/>
            <a:ext cx="11125674" cy="1076449"/>
          </a:xfrm>
          <a:prstGeom prst="rect">
            <a:avLst/>
          </a:prstGeom>
          <a:noFill/>
        </p:spPr>
        <p:txBody>
          <a:bodyPr wrap="square" rtlCol="0">
            <a:spAutoFit/>
          </a:bodyPr>
          <a:lstStyle/>
          <a:p>
            <a:pPr defTabSz="609402"/>
            <a:r>
              <a:rPr lang="nl-NL" sz="1066" dirty="0">
                <a:solidFill>
                  <a:srgbClr val="072C54"/>
                </a:solidFill>
                <a:latin typeface="Calibri" panose="020F0502020204030204"/>
              </a:rPr>
              <a:t>Bronnen:</a:t>
            </a:r>
          </a:p>
          <a:p>
            <a:pPr defTabSz="609402"/>
            <a:r>
              <a:rPr lang="en-US" sz="1066" dirty="0">
                <a:solidFill>
                  <a:srgbClr val="072C54"/>
                </a:solidFill>
                <a:latin typeface="Calibri" panose="020F0502020204030204"/>
              </a:rPr>
              <a:t>1/Green, K. H., van de </a:t>
            </a:r>
            <a:r>
              <a:rPr lang="en-US" sz="1066" dirty="0" err="1">
                <a:solidFill>
                  <a:srgbClr val="072C54"/>
                </a:solidFill>
                <a:latin typeface="Calibri" panose="020F0502020204030204"/>
              </a:rPr>
              <a:t>Groep</a:t>
            </a:r>
            <a:r>
              <a:rPr lang="en-US" sz="1066" dirty="0">
                <a:solidFill>
                  <a:srgbClr val="072C54"/>
                </a:solidFill>
                <a:latin typeface="Calibri" panose="020F0502020204030204"/>
              </a:rPr>
              <a:t>, S., </a:t>
            </a:r>
            <a:r>
              <a:rPr lang="en-US" sz="1066" dirty="0" err="1">
                <a:solidFill>
                  <a:srgbClr val="072C54"/>
                </a:solidFill>
                <a:latin typeface="Calibri" panose="020F0502020204030204"/>
              </a:rPr>
              <a:t>Sweijen</a:t>
            </a:r>
            <a:r>
              <a:rPr lang="en-US" sz="1066" dirty="0">
                <a:solidFill>
                  <a:srgbClr val="072C54"/>
                </a:solidFill>
                <a:latin typeface="Calibri" panose="020F0502020204030204"/>
              </a:rPr>
              <a:t>, S. W., Becht, A. I., </a:t>
            </a:r>
            <a:r>
              <a:rPr lang="en-US" sz="1066" dirty="0" err="1">
                <a:solidFill>
                  <a:srgbClr val="072C54"/>
                </a:solidFill>
                <a:latin typeface="Calibri" panose="020F0502020204030204"/>
              </a:rPr>
              <a:t>Buijzen</a:t>
            </a:r>
            <a:r>
              <a:rPr lang="en-US" sz="1066" dirty="0">
                <a:solidFill>
                  <a:srgbClr val="072C54"/>
                </a:solidFill>
                <a:latin typeface="Calibri" panose="020F0502020204030204"/>
              </a:rPr>
              <a:t>, M., de Leeuw, R. N., ... &amp; Crone, E. A. (2021). Mood and emotional reactivity of adolescents during the COVID-19 pandemic: short-term and long-term effects and the impact of social and socioeconomic stressors. Scientific Reports, 11(1), 1-13</a:t>
            </a:r>
            <a:r>
              <a:rPr lang="nl-NL" sz="1066" dirty="0">
                <a:solidFill>
                  <a:srgbClr val="072C54"/>
                </a:solidFill>
                <a:latin typeface="Calibri" panose="020F0502020204030204"/>
              </a:rPr>
              <a:t> </a:t>
            </a:r>
          </a:p>
          <a:p>
            <a:pPr defTabSz="609402"/>
            <a:r>
              <a:rPr lang="nl-NL" sz="1066" dirty="0">
                <a:solidFill>
                  <a:srgbClr val="072C54"/>
                </a:solidFill>
                <a:latin typeface="Calibri" panose="020F0502020204030204"/>
              </a:rPr>
              <a:t>2/Fischer, K., </a:t>
            </a:r>
            <a:r>
              <a:rPr lang="nl-NL" sz="1066" dirty="0" err="1">
                <a:solidFill>
                  <a:srgbClr val="072C54"/>
                </a:solidFill>
                <a:latin typeface="Calibri" panose="020F0502020204030204"/>
              </a:rPr>
              <a:t>Tieskens</a:t>
            </a:r>
            <a:r>
              <a:rPr lang="nl-NL" sz="1066" dirty="0">
                <a:solidFill>
                  <a:srgbClr val="072C54"/>
                </a:solidFill>
                <a:latin typeface="Calibri" panose="020F0502020204030204"/>
              </a:rPr>
              <a:t>, J., Luijten, M., Zijlmans, J., van </a:t>
            </a:r>
            <a:r>
              <a:rPr lang="nl-NL" sz="1066" dirty="0" err="1">
                <a:solidFill>
                  <a:srgbClr val="072C54"/>
                </a:solidFill>
                <a:latin typeface="Calibri" panose="020F0502020204030204"/>
              </a:rPr>
              <a:t>Oers</a:t>
            </a:r>
            <a:r>
              <a:rPr lang="nl-NL" sz="1066" dirty="0">
                <a:solidFill>
                  <a:srgbClr val="072C54"/>
                </a:solidFill>
                <a:latin typeface="Calibri" panose="020F0502020204030204"/>
              </a:rPr>
              <a:t>, H., de Groot, R., ... &amp; Popma, A. (2021). </a:t>
            </a:r>
            <a:r>
              <a:rPr lang="nl-NL" sz="1066" dirty="0" err="1">
                <a:solidFill>
                  <a:srgbClr val="072C54"/>
                </a:solidFill>
                <a:latin typeface="Calibri" panose="020F0502020204030204"/>
              </a:rPr>
              <a:t>Internalizing</a:t>
            </a:r>
            <a:r>
              <a:rPr lang="nl-NL" sz="1066" dirty="0">
                <a:solidFill>
                  <a:srgbClr val="072C54"/>
                </a:solidFill>
                <a:latin typeface="Calibri" panose="020F0502020204030204"/>
              </a:rPr>
              <a:t> </a:t>
            </a:r>
            <a:r>
              <a:rPr lang="nl-NL" sz="1066" dirty="0" err="1">
                <a:solidFill>
                  <a:srgbClr val="072C54"/>
                </a:solidFill>
                <a:latin typeface="Calibri" panose="020F0502020204030204"/>
              </a:rPr>
              <a:t>Problems</a:t>
            </a:r>
            <a:r>
              <a:rPr lang="nl-NL" sz="1066" dirty="0">
                <a:solidFill>
                  <a:srgbClr val="072C54"/>
                </a:solidFill>
                <a:latin typeface="Calibri" panose="020F0502020204030204"/>
              </a:rPr>
              <a:t> </a:t>
            </a:r>
            <a:r>
              <a:rPr lang="nl-NL" sz="1066" dirty="0" err="1">
                <a:solidFill>
                  <a:srgbClr val="072C54"/>
                </a:solidFill>
                <a:latin typeface="Calibri" panose="020F0502020204030204"/>
              </a:rPr>
              <a:t>Before</a:t>
            </a:r>
            <a:r>
              <a:rPr lang="nl-NL" sz="1066" dirty="0">
                <a:solidFill>
                  <a:srgbClr val="072C54"/>
                </a:solidFill>
                <a:latin typeface="Calibri" panose="020F0502020204030204"/>
              </a:rPr>
              <a:t> </a:t>
            </a:r>
            <a:r>
              <a:rPr lang="nl-NL" sz="1066" dirty="0" err="1">
                <a:solidFill>
                  <a:srgbClr val="072C54"/>
                </a:solidFill>
                <a:latin typeface="Calibri" panose="020F0502020204030204"/>
              </a:rPr>
              <a:t>and</a:t>
            </a:r>
            <a:r>
              <a:rPr lang="nl-NL" sz="1066" dirty="0">
                <a:solidFill>
                  <a:srgbClr val="072C54"/>
                </a:solidFill>
                <a:latin typeface="Calibri" panose="020F0502020204030204"/>
              </a:rPr>
              <a:t> </a:t>
            </a:r>
            <a:r>
              <a:rPr lang="nl-NL" sz="1066" dirty="0" err="1">
                <a:solidFill>
                  <a:srgbClr val="072C54"/>
                </a:solidFill>
                <a:latin typeface="Calibri" panose="020F0502020204030204"/>
              </a:rPr>
              <a:t>During</a:t>
            </a:r>
            <a:r>
              <a:rPr lang="nl-NL" sz="1066" dirty="0">
                <a:solidFill>
                  <a:srgbClr val="072C54"/>
                </a:solidFill>
                <a:latin typeface="Calibri" panose="020F0502020204030204"/>
              </a:rPr>
              <a:t> </a:t>
            </a:r>
            <a:r>
              <a:rPr lang="nl-NL" sz="1066" dirty="0" err="1">
                <a:solidFill>
                  <a:srgbClr val="072C54"/>
                </a:solidFill>
                <a:latin typeface="Calibri" panose="020F0502020204030204"/>
              </a:rPr>
              <a:t>the</a:t>
            </a:r>
            <a:r>
              <a:rPr lang="nl-NL" sz="1066" dirty="0">
                <a:solidFill>
                  <a:srgbClr val="072C54"/>
                </a:solidFill>
                <a:latin typeface="Calibri" panose="020F0502020204030204"/>
              </a:rPr>
              <a:t> COVID-19 </a:t>
            </a:r>
            <a:r>
              <a:rPr lang="nl-NL" sz="1066" dirty="0" err="1">
                <a:solidFill>
                  <a:srgbClr val="072C54"/>
                </a:solidFill>
                <a:latin typeface="Calibri" panose="020F0502020204030204"/>
              </a:rPr>
              <a:t>Pandemic</a:t>
            </a:r>
            <a:r>
              <a:rPr lang="nl-NL" sz="1066" dirty="0">
                <a:solidFill>
                  <a:srgbClr val="072C54"/>
                </a:solidFill>
                <a:latin typeface="Calibri" panose="020F0502020204030204"/>
              </a:rPr>
              <a:t> in Dutch </a:t>
            </a:r>
            <a:r>
              <a:rPr lang="nl-NL" sz="1066" dirty="0" err="1">
                <a:solidFill>
                  <a:srgbClr val="072C54"/>
                </a:solidFill>
                <a:latin typeface="Calibri" panose="020F0502020204030204"/>
              </a:rPr>
              <a:t>Children</a:t>
            </a:r>
            <a:r>
              <a:rPr lang="nl-NL" sz="1066" dirty="0">
                <a:solidFill>
                  <a:srgbClr val="072C54"/>
                </a:solidFill>
                <a:latin typeface="Calibri" panose="020F0502020204030204"/>
              </a:rPr>
              <a:t> </a:t>
            </a:r>
            <a:r>
              <a:rPr lang="nl-NL" sz="1066" dirty="0" err="1">
                <a:solidFill>
                  <a:srgbClr val="072C54"/>
                </a:solidFill>
                <a:latin typeface="Calibri" panose="020F0502020204030204"/>
              </a:rPr>
              <a:t>and</a:t>
            </a:r>
            <a:r>
              <a:rPr lang="nl-NL" sz="1066" dirty="0">
                <a:solidFill>
                  <a:srgbClr val="072C54"/>
                </a:solidFill>
                <a:latin typeface="Calibri" panose="020F0502020204030204"/>
              </a:rPr>
              <a:t> </a:t>
            </a:r>
            <a:r>
              <a:rPr lang="nl-NL" sz="1066" dirty="0" err="1">
                <a:solidFill>
                  <a:srgbClr val="072C54"/>
                </a:solidFill>
                <a:latin typeface="Calibri" panose="020F0502020204030204"/>
              </a:rPr>
              <a:t>Adolescents</a:t>
            </a:r>
            <a:r>
              <a:rPr lang="nl-NL" sz="1066" dirty="0">
                <a:solidFill>
                  <a:srgbClr val="072C54"/>
                </a:solidFill>
                <a:latin typeface="Calibri" panose="020F0502020204030204"/>
              </a:rPr>
              <a:t> </a:t>
            </a:r>
            <a:r>
              <a:rPr lang="nl-NL" sz="1066" dirty="0" err="1">
                <a:solidFill>
                  <a:srgbClr val="072C54"/>
                </a:solidFill>
                <a:latin typeface="Calibri" panose="020F0502020204030204"/>
              </a:rPr>
              <a:t>with</a:t>
            </a:r>
            <a:r>
              <a:rPr lang="nl-NL" sz="1066" dirty="0">
                <a:solidFill>
                  <a:srgbClr val="072C54"/>
                </a:solidFill>
                <a:latin typeface="Calibri" panose="020F0502020204030204"/>
              </a:rPr>
              <a:t> </a:t>
            </a:r>
            <a:r>
              <a:rPr lang="nl-NL" sz="1066" dirty="0" err="1">
                <a:solidFill>
                  <a:srgbClr val="072C54"/>
                </a:solidFill>
                <a:latin typeface="Calibri" panose="020F0502020204030204"/>
              </a:rPr>
              <a:t>and</a:t>
            </a:r>
            <a:r>
              <a:rPr lang="nl-NL" sz="1066" dirty="0">
                <a:solidFill>
                  <a:srgbClr val="072C54"/>
                </a:solidFill>
                <a:latin typeface="Calibri" panose="020F0502020204030204"/>
              </a:rPr>
              <a:t> without Pre-</a:t>
            </a:r>
            <a:r>
              <a:rPr lang="nl-NL" sz="1066" dirty="0" err="1">
                <a:solidFill>
                  <a:srgbClr val="072C54"/>
                </a:solidFill>
                <a:latin typeface="Calibri" panose="020F0502020204030204"/>
              </a:rPr>
              <a:t>Existing</a:t>
            </a:r>
            <a:r>
              <a:rPr lang="nl-NL" sz="1066" dirty="0">
                <a:solidFill>
                  <a:srgbClr val="072C54"/>
                </a:solidFill>
                <a:latin typeface="Calibri" panose="020F0502020204030204"/>
              </a:rPr>
              <a:t> </a:t>
            </a:r>
            <a:r>
              <a:rPr lang="nl-NL" sz="1066" dirty="0" err="1">
                <a:solidFill>
                  <a:srgbClr val="072C54"/>
                </a:solidFill>
                <a:latin typeface="Calibri" panose="020F0502020204030204"/>
              </a:rPr>
              <a:t>Mental</a:t>
            </a:r>
            <a:r>
              <a:rPr lang="nl-NL" sz="1066" dirty="0">
                <a:solidFill>
                  <a:srgbClr val="072C54"/>
                </a:solidFill>
                <a:latin typeface="Calibri" panose="020F0502020204030204"/>
              </a:rPr>
              <a:t> Health </a:t>
            </a:r>
            <a:r>
              <a:rPr lang="nl-NL" sz="1066" dirty="0" err="1">
                <a:solidFill>
                  <a:srgbClr val="072C54"/>
                </a:solidFill>
                <a:latin typeface="Calibri" panose="020F0502020204030204"/>
              </a:rPr>
              <a:t>Problems</a:t>
            </a:r>
            <a:r>
              <a:rPr lang="nl-NL" sz="1066" dirty="0">
                <a:solidFill>
                  <a:srgbClr val="072C54"/>
                </a:solidFill>
                <a:latin typeface="Calibri" panose="020F0502020204030204"/>
              </a:rPr>
              <a:t>. </a:t>
            </a:r>
            <a:r>
              <a:rPr lang="nl-NL" sz="1066" dirty="0" err="1">
                <a:solidFill>
                  <a:srgbClr val="072C54"/>
                </a:solidFill>
                <a:latin typeface="Calibri" panose="020F0502020204030204"/>
              </a:rPr>
              <a:t>medRxiv</a:t>
            </a:r>
            <a:r>
              <a:rPr lang="nl-NL" sz="1066" dirty="0">
                <a:solidFill>
                  <a:srgbClr val="072C54"/>
                </a:solidFill>
                <a:latin typeface="Calibri" panose="020F0502020204030204"/>
              </a:rPr>
              <a:t>.</a:t>
            </a:r>
          </a:p>
          <a:p>
            <a:pPr defTabSz="609402"/>
            <a:endParaRPr lang="nl-NL" sz="1066" dirty="0">
              <a:solidFill>
                <a:srgbClr val="072C54"/>
              </a:solidFill>
              <a:latin typeface="Calibri" panose="020F0502020204030204"/>
            </a:endParaRPr>
          </a:p>
        </p:txBody>
      </p:sp>
      <p:pic>
        <p:nvPicPr>
          <p:cNvPr id="4" name="Afbeelding 3">
            <a:extLst>
              <a:ext uri="{FF2B5EF4-FFF2-40B4-BE49-F238E27FC236}">
                <a16:creationId xmlns:a16="http://schemas.microsoft.com/office/drawing/2014/main" id="{FF88BECE-09AE-4C4F-BCE9-D59CED66B6FE}"/>
              </a:ext>
            </a:extLst>
          </p:cNvPr>
          <p:cNvPicPr>
            <a:picLocks noChangeAspect="1"/>
          </p:cNvPicPr>
          <p:nvPr/>
        </p:nvPicPr>
        <p:blipFill>
          <a:blip r:embed="rId3"/>
          <a:stretch>
            <a:fillRect/>
          </a:stretch>
        </p:blipFill>
        <p:spPr>
          <a:xfrm>
            <a:off x="8086532" y="63833"/>
            <a:ext cx="4105468" cy="3407959"/>
          </a:xfrm>
          <a:prstGeom prst="rect">
            <a:avLst/>
          </a:prstGeom>
        </p:spPr>
      </p:pic>
    </p:spTree>
    <p:extLst>
      <p:ext uri="{BB962C8B-B14F-4D97-AF65-F5344CB8AC3E}">
        <p14:creationId xmlns:p14="http://schemas.microsoft.com/office/powerpoint/2010/main" val="71406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t="33205"/>
          <a:stretch/>
        </p:blipFill>
        <p:spPr>
          <a:xfrm>
            <a:off x="9339139" y="5206274"/>
            <a:ext cx="2594728" cy="1403573"/>
          </a:xfrm>
          <a:prstGeom prst="rect">
            <a:avLst/>
          </a:prstGeom>
          <a:effectLst>
            <a:softEdge rad="63500"/>
          </a:effectLst>
        </p:spPr>
      </p:pic>
      <p:pic>
        <p:nvPicPr>
          <p:cNvPr id="4" name="Tijdelijke aanduiding voor inhoud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6880990" y="320462"/>
            <a:ext cx="2078830" cy="1898423"/>
          </a:xfrm>
          <a:prstGeom prst="rect">
            <a:avLst/>
          </a:prstGeom>
          <a:effectLst>
            <a:softEdge rad="63500"/>
          </a:effectLst>
        </p:spPr>
      </p:pic>
      <p:pic>
        <p:nvPicPr>
          <p:cNvPr id="7" name="Afbeelding 6"/>
          <p:cNvPicPr>
            <a:picLocks noChangeAspect="1"/>
          </p:cNvPicPr>
          <p:nvPr/>
        </p:nvPicPr>
        <p:blipFill rotWithShape="1">
          <a:blip r:embed="rId5">
            <a:extLst>
              <a:ext uri="{28A0092B-C50C-407E-A947-70E740481C1C}">
                <a14:useLocalDpi xmlns:a14="http://schemas.microsoft.com/office/drawing/2010/main" val="0"/>
              </a:ext>
            </a:extLst>
          </a:blip>
          <a:srcRect r="4126" b="3759"/>
          <a:stretch/>
        </p:blipFill>
        <p:spPr>
          <a:xfrm>
            <a:off x="9339138" y="2294006"/>
            <a:ext cx="2651490" cy="2455065"/>
          </a:xfrm>
          <a:prstGeom prst="rect">
            <a:avLst/>
          </a:prstGeom>
          <a:effectLst>
            <a:softEdge rad="63500"/>
          </a:effectLst>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9138" y="320462"/>
            <a:ext cx="2332621" cy="1668870"/>
          </a:xfrm>
          <a:prstGeom prst="rect">
            <a:avLst/>
          </a:prstGeom>
          <a:effectLst>
            <a:softEdge rad="38100"/>
          </a:effectLst>
        </p:spPr>
      </p:pic>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0912" y="2415845"/>
            <a:ext cx="1628909" cy="2026311"/>
          </a:xfrm>
          <a:prstGeom prst="rect">
            <a:avLst/>
          </a:prstGeom>
          <a:effectLst>
            <a:softEdge rad="63500"/>
          </a:effectLst>
        </p:spPr>
      </p:pic>
      <p:sp>
        <p:nvSpPr>
          <p:cNvPr id="10" name="Titel 4">
            <a:extLst>
              <a:ext uri="{FF2B5EF4-FFF2-40B4-BE49-F238E27FC236}">
                <a16:creationId xmlns:a16="http://schemas.microsoft.com/office/drawing/2014/main" id="{DD266880-12B9-47C1-83CB-33910DCAFF2A}"/>
              </a:ext>
            </a:extLst>
          </p:cNvPr>
          <p:cNvSpPr txBox="1">
            <a:spLocks/>
          </p:cNvSpPr>
          <p:nvPr/>
        </p:nvSpPr>
        <p:spPr>
          <a:xfrm>
            <a:off x="2063553" y="320461"/>
            <a:ext cx="8064500" cy="1152626"/>
          </a:xfrm>
          <a:prstGeom prst="rect">
            <a:avLst/>
          </a:prstGeom>
        </p:spPr>
        <p:txBody>
          <a:bodyPr/>
          <a:lstStyle>
            <a:lvl1pPr algn="ctr" rtl="0" eaLnBrk="1" fontAlgn="base" hangingPunct="1">
              <a:spcBef>
                <a:spcPct val="0"/>
              </a:spcBef>
              <a:spcAft>
                <a:spcPct val="0"/>
              </a:spcAft>
              <a:defRPr sz="3600" b="1" kern="1200">
                <a:solidFill>
                  <a:srgbClr val="E20031"/>
                </a:solidFill>
                <a:latin typeface="Verdana" pitchFamily="34" charset="0"/>
                <a:ea typeface="+mj-ea"/>
                <a:cs typeface="+mj-cs"/>
              </a:defRPr>
            </a:lvl1pPr>
            <a:lvl2pPr algn="ctr" rtl="0" eaLnBrk="1" fontAlgn="base" hangingPunct="1">
              <a:spcBef>
                <a:spcPct val="0"/>
              </a:spcBef>
              <a:spcAft>
                <a:spcPct val="0"/>
              </a:spcAft>
              <a:defRPr sz="3600" b="1">
                <a:solidFill>
                  <a:srgbClr val="E20031"/>
                </a:solidFill>
                <a:latin typeface="Verdana" pitchFamily="34" charset="0"/>
              </a:defRPr>
            </a:lvl2pPr>
            <a:lvl3pPr algn="ctr" rtl="0" eaLnBrk="1" fontAlgn="base" hangingPunct="1">
              <a:spcBef>
                <a:spcPct val="0"/>
              </a:spcBef>
              <a:spcAft>
                <a:spcPct val="0"/>
              </a:spcAft>
              <a:defRPr sz="3600" b="1">
                <a:solidFill>
                  <a:srgbClr val="E20031"/>
                </a:solidFill>
                <a:latin typeface="Verdana" pitchFamily="34" charset="0"/>
              </a:defRPr>
            </a:lvl3pPr>
            <a:lvl4pPr algn="ctr" rtl="0" eaLnBrk="1" fontAlgn="base" hangingPunct="1">
              <a:spcBef>
                <a:spcPct val="0"/>
              </a:spcBef>
              <a:spcAft>
                <a:spcPct val="0"/>
              </a:spcAft>
              <a:defRPr sz="3600" b="1">
                <a:solidFill>
                  <a:srgbClr val="E20031"/>
                </a:solidFill>
                <a:latin typeface="Verdana" pitchFamily="34" charset="0"/>
              </a:defRPr>
            </a:lvl4pPr>
            <a:lvl5pPr algn="ctr" rtl="0" eaLnBrk="1" fontAlgn="base" hangingPunct="1">
              <a:spcBef>
                <a:spcPct val="0"/>
              </a:spcBef>
              <a:spcAft>
                <a:spcPct val="0"/>
              </a:spcAft>
              <a:defRPr sz="3600" b="1">
                <a:solidFill>
                  <a:srgbClr val="E20031"/>
                </a:solidFill>
                <a:latin typeface="Verdana" pitchFamily="34" charset="0"/>
              </a:defRPr>
            </a:lvl5pPr>
            <a:lvl6pPr marL="457200" algn="ctr" rtl="0" eaLnBrk="1" fontAlgn="base" hangingPunct="1">
              <a:spcBef>
                <a:spcPct val="0"/>
              </a:spcBef>
              <a:spcAft>
                <a:spcPct val="0"/>
              </a:spcAft>
              <a:defRPr sz="3600" b="1">
                <a:solidFill>
                  <a:srgbClr val="E20031"/>
                </a:solidFill>
                <a:latin typeface="Verdana" pitchFamily="34" charset="0"/>
              </a:defRPr>
            </a:lvl6pPr>
            <a:lvl7pPr marL="914400" algn="ctr" rtl="0" eaLnBrk="1" fontAlgn="base" hangingPunct="1">
              <a:spcBef>
                <a:spcPct val="0"/>
              </a:spcBef>
              <a:spcAft>
                <a:spcPct val="0"/>
              </a:spcAft>
              <a:defRPr sz="3600" b="1">
                <a:solidFill>
                  <a:srgbClr val="E20031"/>
                </a:solidFill>
                <a:latin typeface="Verdana" pitchFamily="34" charset="0"/>
              </a:defRPr>
            </a:lvl7pPr>
            <a:lvl8pPr marL="1371600" algn="ctr" rtl="0" eaLnBrk="1" fontAlgn="base" hangingPunct="1">
              <a:spcBef>
                <a:spcPct val="0"/>
              </a:spcBef>
              <a:spcAft>
                <a:spcPct val="0"/>
              </a:spcAft>
              <a:defRPr sz="3600" b="1">
                <a:solidFill>
                  <a:srgbClr val="E20031"/>
                </a:solidFill>
                <a:latin typeface="Verdana" pitchFamily="34" charset="0"/>
              </a:defRPr>
            </a:lvl8pPr>
            <a:lvl9pPr marL="1828800" algn="ctr" rtl="0" eaLnBrk="1" fontAlgn="base" hangingPunct="1">
              <a:spcBef>
                <a:spcPct val="0"/>
              </a:spcBef>
              <a:spcAft>
                <a:spcPct val="0"/>
              </a:spcAft>
              <a:defRPr sz="3600" b="1">
                <a:solidFill>
                  <a:srgbClr val="E20031"/>
                </a:solidFill>
                <a:latin typeface="Verdana" pitchFamily="34" charset="0"/>
              </a:defRPr>
            </a:lvl9pPr>
          </a:lstStyle>
          <a:p>
            <a:pPr defTabSz="609402"/>
            <a:endParaRPr lang="nl-NL" dirty="0">
              <a:solidFill>
                <a:srgbClr val="002060"/>
              </a:solidFill>
            </a:endParaRPr>
          </a:p>
        </p:txBody>
      </p:sp>
      <p:sp>
        <p:nvSpPr>
          <p:cNvPr id="6" name="Tekstvak 5">
            <a:extLst>
              <a:ext uri="{FF2B5EF4-FFF2-40B4-BE49-F238E27FC236}">
                <a16:creationId xmlns:a16="http://schemas.microsoft.com/office/drawing/2014/main" id="{9976DF4F-ACDA-4DC5-B657-8A5E85023E19}"/>
              </a:ext>
            </a:extLst>
          </p:cNvPr>
          <p:cNvSpPr txBox="1"/>
          <p:nvPr/>
        </p:nvSpPr>
        <p:spPr>
          <a:xfrm>
            <a:off x="446442" y="2218884"/>
            <a:ext cx="8666577" cy="5671296"/>
          </a:xfrm>
          <a:prstGeom prst="rect">
            <a:avLst/>
          </a:prstGeom>
          <a:noFill/>
        </p:spPr>
        <p:txBody>
          <a:bodyPr wrap="square" rtlCol="0">
            <a:spAutoFit/>
          </a:bodyPr>
          <a:lstStyle/>
          <a:p>
            <a:pPr defTabSz="609402"/>
            <a:r>
              <a:rPr lang="nl-NL" sz="2399" dirty="0">
                <a:solidFill>
                  <a:srgbClr val="072C54"/>
                </a:solidFill>
                <a:latin typeface="Calibri" panose="020F0502020204030204"/>
              </a:rPr>
              <a:t>Ervaren druk door school (VO):</a:t>
            </a:r>
          </a:p>
          <a:p>
            <a:pPr marL="380876" indent="-380876" defTabSz="609402">
              <a:buFont typeface="Arial" panose="020B0604020202020204" pitchFamily="34" charset="0"/>
              <a:buChar char="•"/>
            </a:pPr>
            <a:r>
              <a:rPr lang="nl-NL" sz="2399" dirty="0">
                <a:solidFill>
                  <a:srgbClr val="072C54"/>
                </a:solidFill>
                <a:latin typeface="Calibri" panose="020F0502020204030204"/>
              </a:rPr>
              <a:t>2007: </a:t>
            </a:r>
            <a:r>
              <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rPr>
              <a:t>17%</a:t>
            </a:r>
          </a:p>
          <a:p>
            <a:pPr marL="380876" indent="-380876" defTabSz="609402">
              <a:buFont typeface="Arial" panose="020B0604020202020204" pitchFamily="34" charset="0"/>
              <a:buChar char="•"/>
            </a:pPr>
            <a:r>
              <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rPr>
              <a:t>2019: 38%</a:t>
            </a:r>
          </a:p>
          <a:p>
            <a:pPr marL="380876" indent="-380876" defTabSz="609402">
              <a:buFont typeface="Arial" panose="020B0604020202020204" pitchFamily="34" charset="0"/>
              <a:buChar char="•"/>
            </a:pPr>
            <a:r>
              <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rPr>
              <a:t>VWO&gt;HAVO&gt;VMBO</a:t>
            </a:r>
          </a:p>
          <a:p>
            <a:pPr defTabSz="609402"/>
            <a:endPar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endParaRPr>
          </a:p>
          <a:p>
            <a:pPr defTabSz="609402"/>
            <a:endPar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endParaRPr>
          </a:p>
          <a:p>
            <a:pPr defTabSz="609402"/>
            <a:r>
              <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rPr>
              <a:t>Ervaren druk door werk:</a:t>
            </a:r>
          </a:p>
          <a:p>
            <a:pPr marL="380876" indent="-380876" defTabSz="609402">
              <a:buFont typeface="Arial" panose="020B0604020202020204" pitchFamily="34" charset="0"/>
              <a:buChar char="•"/>
            </a:pPr>
            <a:r>
              <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rPr>
              <a:t>21% jongeren (15-25 </a:t>
            </a:r>
            <a:r>
              <a:rPr lang="nl-NL" sz="2399" dirty="0" err="1">
                <a:solidFill>
                  <a:srgbClr val="072C54"/>
                </a:solidFill>
                <a:latin typeface="Calibri" panose="020F0502020204030204" pitchFamily="34" charset="0"/>
                <a:ea typeface="Calibri" panose="020F0502020204030204" pitchFamily="34" charset="0"/>
                <a:cs typeface="Times New Roman" panose="02020603050405020304" pitchFamily="18" charset="0"/>
              </a:rPr>
              <a:t>jr</a:t>
            </a:r>
            <a:r>
              <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rPr>
              <a:t>)</a:t>
            </a:r>
          </a:p>
          <a:p>
            <a:pPr marL="990278" lvl="1" indent="-380876" defTabSz="609402">
              <a:buFont typeface="Arial" panose="020B0604020202020204" pitchFamily="34" charset="0"/>
              <a:buChar char="•"/>
            </a:pPr>
            <a:r>
              <a:rPr lang="nl-NL" sz="1866" dirty="0">
                <a:solidFill>
                  <a:srgbClr val="072C54"/>
                </a:solidFill>
                <a:latin typeface="Calibri" panose="020F0502020204030204" pitchFamily="34" charset="0"/>
                <a:ea typeface="Calibri" panose="020F0502020204030204" pitchFamily="34" charset="0"/>
                <a:cs typeface="Times New Roman" panose="02020603050405020304" pitchFamily="18" charset="0"/>
              </a:rPr>
              <a:t>Teveel van mezelf verwacht (27%)</a:t>
            </a:r>
          </a:p>
          <a:p>
            <a:pPr marL="990278" lvl="1" indent="-380876" defTabSz="609402">
              <a:buFont typeface="Arial" panose="020B0604020202020204" pitchFamily="34" charset="0"/>
              <a:buChar char="•"/>
            </a:pPr>
            <a:r>
              <a:rPr lang="nl-NL" sz="1866" dirty="0">
                <a:solidFill>
                  <a:srgbClr val="072C54"/>
                </a:solidFill>
                <a:latin typeface="Calibri" panose="020F0502020204030204" pitchFamily="34" charset="0"/>
                <a:ea typeface="Calibri" panose="020F0502020204030204" pitchFamily="34" charset="0"/>
                <a:cs typeface="Times New Roman" panose="02020603050405020304" pitchFamily="18" charset="0"/>
              </a:rPr>
              <a:t>Bang fouten te maken (24%)</a:t>
            </a:r>
          </a:p>
          <a:p>
            <a:pPr marL="990278" lvl="1" indent="-380876" defTabSz="609402">
              <a:buFont typeface="Arial" panose="020B0604020202020204" pitchFamily="34" charset="0"/>
              <a:buChar char="•"/>
            </a:pPr>
            <a:r>
              <a:rPr lang="nl-NL" sz="1866" dirty="0">
                <a:solidFill>
                  <a:srgbClr val="072C54"/>
                </a:solidFill>
                <a:latin typeface="Calibri" panose="020F0502020204030204" pitchFamily="34" charset="0"/>
                <a:ea typeface="Calibri" panose="020F0502020204030204" pitchFamily="34" charset="0"/>
                <a:cs typeface="Times New Roman" panose="02020603050405020304" pitchFamily="18" charset="0"/>
              </a:rPr>
              <a:t>Hoge werkdruk, te moeilijk werk (15%)</a:t>
            </a:r>
          </a:p>
          <a:p>
            <a:pPr marL="990278" lvl="1" indent="-380876" defTabSz="609402">
              <a:buFont typeface="Arial" panose="020B0604020202020204" pitchFamily="34" charset="0"/>
              <a:buChar char="•"/>
            </a:pPr>
            <a:r>
              <a:rPr lang="nl-NL" sz="1866" dirty="0">
                <a:solidFill>
                  <a:srgbClr val="072C54"/>
                </a:solidFill>
                <a:latin typeface="Calibri" panose="020F0502020204030204" pitchFamily="34" charset="0"/>
                <a:ea typeface="Calibri" panose="020F0502020204030204" pitchFamily="34" charset="0"/>
                <a:cs typeface="Times New Roman" panose="02020603050405020304" pitchFamily="18" charset="0"/>
              </a:rPr>
              <a:t>Effect corona: 24% meer, 29% hetzelfde, 13% minder werkstress </a:t>
            </a:r>
          </a:p>
          <a:p>
            <a:pPr defTabSz="609402"/>
            <a:endPar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endParaRPr>
          </a:p>
          <a:p>
            <a:pPr marL="380876" indent="-380876" defTabSz="609402">
              <a:buFont typeface="Arial" panose="020B0604020202020204" pitchFamily="34" charset="0"/>
              <a:buChar char="•"/>
            </a:pPr>
            <a:endPar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endParaRPr>
          </a:p>
          <a:p>
            <a:pPr defTabSz="609402"/>
            <a:endParaRPr lang="nl-NL" sz="2399" dirty="0">
              <a:solidFill>
                <a:srgbClr val="072C54"/>
              </a:solidFill>
              <a:latin typeface="Calibri" panose="020F0502020204030204" pitchFamily="34" charset="0"/>
              <a:ea typeface="Calibri" panose="020F0502020204030204" pitchFamily="34" charset="0"/>
              <a:cs typeface="Times New Roman" panose="02020603050405020304" pitchFamily="18" charset="0"/>
            </a:endParaRPr>
          </a:p>
          <a:p>
            <a:pPr marL="380876" indent="-380876" defTabSz="609402">
              <a:buFont typeface="Arial" panose="020B0604020202020204" pitchFamily="34" charset="0"/>
              <a:buChar char="•"/>
            </a:pPr>
            <a:endParaRPr lang="nl-NL" sz="2399" dirty="0">
              <a:solidFill>
                <a:srgbClr val="072C54"/>
              </a:solidFill>
              <a:latin typeface="Calibri" panose="020F0502020204030204"/>
            </a:endParaRPr>
          </a:p>
        </p:txBody>
      </p:sp>
      <p:sp>
        <p:nvSpPr>
          <p:cNvPr id="12" name="Tekstvak 11">
            <a:extLst>
              <a:ext uri="{FF2B5EF4-FFF2-40B4-BE49-F238E27FC236}">
                <a16:creationId xmlns:a16="http://schemas.microsoft.com/office/drawing/2014/main" id="{984658EE-7A73-4BD8-B7AB-282E31283FEC}"/>
              </a:ext>
            </a:extLst>
          </p:cNvPr>
          <p:cNvSpPr txBox="1"/>
          <p:nvPr/>
        </p:nvSpPr>
        <p:spPr>
          <a:xfrm>
            <a:off x="446442" y="6393954"/>
            <a:ext cx="5959647" cy="256352"/>
          </a:xfrm>
          <a:prstGeom prst="rect">
            <a:avLst/>
          </a:prstGeom>
          <a:noFill/>
        </p:spPr>
        <p:txBody>
          <a:bodyPr wrap="square" rtlCol="0">
            <a:spAutoFit/>
          </a:bodyPr>
          <a:lstStyle/>
          <a:p>
            <a:pPr defTabSz="609402"/>
            <a:r>
              <a:rPr lang="nl-NL" sz="1066" dirty="0">
                <a:solidFill>
                  <a:srgbClr val="072C54"/>
                </a:solidFill>
                <a:latin typeface="Calibri" panose="020F0502020204030204"/>
                <a:hlinkClick r:id="rId8"/>
              </a:rPr>
              <a:t>Bron: 1 op 5 werkende jongeren ervaart werkstress (cbs.nl)</a:t>
            </a:r>
            <a:endParaRPr lang="nl-NL" sz="1066" dirty="0">
              <a:solidFill>
                <a:srgbClr val="072C54"/>
              </a:solidFill>
              <a:latin typeface="Calibri" panose="020F0502020204030204"/>
            </a:endParaRPr>
          </a:p>
        </p:txBody>
      </p:sp>
      <p:sp>
        <p:nvSpPr>
          <p:cNvPr id="2" name="Tekstvak 1">
            <a:extLst>
              <a:ext uri="{FF2B5EF4-FFF2-40B4-BE49-F238E27FC236}">
                <a16:creationId xmlns:a16="http://schemas.microsoft.com/office/drawing/2014/main" id="{D3A32CF2-0172-438C-ACA7-8D759786656A}"/>
              </a:ext>
            </a:extLst>
          </p:cNvPr>
          <p:cNvSpPr txBox="1"/>
          <p:nvPr/>
        </p:nvSpPr>
        <p:spPr>
          <a:xfrm>
            <a:off x="2731625" y="555585"/>
            <a:ext cx="3900669" cy="646331"/>
          </a:xfrm>
          <a:prstGeom prst="rect">
            <a:avLst/>
          </a:prstGeom>
          <a:noFill/>
        </p:spPr>
        <p:txBody>
          <a:bodyPr wrap="square" rtlCol="0">
            <a:spAutoFit/>
          </a:bodyPr>
          <a:lstStyle/>
          <a:p>
            <a:r>
              <a:rPr lang="nl-NL" sz="3600" b="1" dirty="0"/>
              <a:t>Veel wisten we al…</a:t>
            </a:r>
          </a:p>
        </p:txBody>
      </p:sp>
    </p:spTree>
    <p:extLst>
      <p:ext uri="{BB962C8B-B14F-4D97-AF65-F5344CB8AC3E}">
        <p14:creationId xmlns:p14="http://schemas.microsoft.com/office/powerpoint/2010/main" val="336857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8F1A9-D64A-43A0-876D-14CA5ACAE529}"/>
              </a:ext>
            </a:extLst>
          </p:cNvPr>
          <p:cNvSpPr>
            <a:spLocks noGrp="1"/>
          </p:cNvSpPr>
          <p:nvPr>
            <p:ph type="title"/>
          </p:nvPr>
        </p:nvSpPr>
        <p:spPr>
          <a:xfrm>
            <a:off x="1502934" y="1273378"/>
            <a:ext cx="10208612" cy="696392"/>
          </a:xfrm>
        </p:spPr>
        <p:txBody>
          <a:bodyPr/>
          <a:lstStyle/>
          <a:p>
            <a:r>
              <a:rPr lang="nl-NL" dirty="0"/>
              <a:t>Stress door school</a:t>
            </a:r>
          </a:p>
        </p:txBody>
      </p:sp>
      <p:pic>
        <p:nvPicPr>
          <p:cNvPr id="1029" name="Picture 5">
            <a:extLst>
              <a:ext uri="{FF2B5EF4-FFF2-40B4-BE49-F238E27FC236}">
                <a16:creationId xmlns:a16="http://schemas.microsoft.com/office/drawing/2014/main" id="{5AB7A535-83CE-49BF-B25F-633A91BB1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231" y="5958694"/>
            <a:ext cx="834632" cy="601588"/>
          </a:xfrm>
          <a:prstGeom prst="rect">
            <a:avLst/>
          </a:prstGeom>
          <a:solidFill>
            <a:schemeClr val="bg2"/>
          </a:solidFill>
          <a:ln w="9525">
            <a:solidFill>
              <a:srgbClr val="000000"/>
            </a:solidFill>
            <a:miter lim="800000"/>
            <a:headEnd/>
            <a:tailEnd/>
          </a:ln>
        </p:spPr>
      </p:pic>
      <p:graphicFrame>
        <p:nvGraphicFramePr>
          <p:cNvPr id="9" name="Diagram 8">
            <a:extLst>
              <a:ext uri="{FF2B5EF4-FFF2-40B4-BE49-F238E27FC236}">
                <a16:creationId xmlns:a16="http://schemas.microsoft.com/office/drawing/2014/main" id="{9AE6B2F9-B627-4A93-88BF-DD6EEDD5E881}"/>
              </a:ext>
            </a:extLst>
          </p:cNvPr>
          <p:cNvGraphicFramePr/>
          <p:nvPr/>
        </p:nvGraphicFramePr>
        <p:xfrm>
          <a:off x="293567" y="2145104"/>
          <a:ext cx="9365150" cy="4344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kstvak 11">
            <a:extLst>
              <a:ext uri="{FF2B5EF4-FFF2-40B4-BE49-F238E27FC236}">
                <a16:creationId xmlns:a16="http://schemas.microsoft.com/office/drawing/2014/main" id="{62F211EE-C80E-426A-B028-0DB32FFCEBB2}"/>
              </a:ext>
            </a:extLst>
          </p:cNvPr>
          <p:cNvSpPr txBox="1"/>
          <p:nvPr/>
        </p:nvSpPr>
        <p:spPr>
          <a:xfrm>
            <a:off x="3075799" y="4527268"/>
            <a:ext cx="2406396" cy="1733488"/>
          </a:xfrm>
          <a:prstGeom prst="rect">
            <a:avLst/>
          </a:prstGeom>
          <a:noFill/>
        </p:spPr>
        <p:txBody>
          <a:bodyPr wrap="square" rtlCol="0">
            <a:spAutoFit/>
          </a:bodyPr>
          <a:lstStyle/>
          <a:p>
            <a:pPr marL="380876" indent="-380876" defTabSz="609402">
              <a:buFont typeface="Arial" panose="020B0604020202020204" pitchFamily="34" charset="0"/>
              <a:buChar char="•"/>
            </a:pPr>
            <a:r>
              <a:rPr lang="nl-NL" sz="2133" dirty="0">
                <a:solidFill>
                  <a:srgbClr val="072C54"/>
                </a:solidFill>
                <a:latin typeface="Calibri" panose="020F0502020204030204"/>
              </a:rPr>
              <a:t>Sociale steun</a:t>
            </a:r>
          </a:p>
          <a:p>
            <a:pPr marL="380876" indent="-380876" defTabSz="609402">
              <a:buFont typeface="Arial" panose="020B0604020202020204" pitchFamily="34" charset="0"/>
              <a:buChar char="•"/>
            </a:pPr>
            <a:r>
              <a:rPr lang="nl-NL" sz="2133" dirty="0">
                <a:solidFill>
                  <a:srgbClr val="072C54"/>
                </a:solidFill>
                <a:latin typeface="Calibri" panose="020F0502020204030204"/>
              </a:rPr>
              <a:t>Beweging</a:t>
            </a:r>
          </a:p>
          <a:p>
            <a:pPr marL="380876" indent="-380876" defTabSz="609402">
              <a:buFont typeface="Arial" panose="020B0604020202020204" pitchFamily="34" charset="0"/>
              <a:buChar char="•"/>
            </a:pPr>
            <a:r>
              <a:rPr lang="nl-NL" sz="2133" dirty="0">
                <a:solidFill>
                  <a:srgbClr val="072C54"/>
                </a:solidFill>
                <a:latin typeface="Calibri" panose="020F0502020204030204"/>
              </a:rPr>
              <a:t>Eigenwaarde</a:t>
            </a:r>
          </a:p>
          <a:p>
            <a:pPr marL="380876" indent="-380876" defTabSz="609402">
              <a:buFont typeface="Arial" panose="020B0604020202020204" pitchFamily="34" charset="0"/>
              <a:buChar char="•"/>
            </a:pPr>
            <a:r>
              <a:rPr lang="nl-NL" sz="2133" dirty="0">
                <a:solidFill>
                  <a:srgbClr val="072C54"/>
                </a:solidFill>
                <a:latin typeface="Calibri" panose="020F0502020204030204"/>
              </a:rPr>
              <a:t>Veerkracht </a:t>
            </a:r>
          </a:p>
          <a:p>
            <a:pPr marL="380876" indent="-380876" defTabSz="609402">
              <a:buFont typeface="Arial" panose="020B0604020202020204" pitchFamily="34" charset="0"/>
              <a:buChar char="•"/>
            </a:pPr>
            <a:r>
              <a:rPr lang="nl-NL" sz="2133" dirty="0">
                <a:solidFill>
                  <a:srgbClr val="072C54"/>
                </a:solidFill>
                <a:latin typeface="Calibri" panose="020F0502020204030204"/>
              </a:rPr>
              <a:t>Vrije tijd</a:t>
            </a:r>
          </a:p>
        </p:txBody>
      </p:sp>
      <p:sp>
        <p:nvSpPr>
          <p:cNvPr id="13" name="Tekstvak 12">
            <a:extLst>
              <a:ext uri="{FF2B5EF4-FFF2-40B4-BE49-F238E27FC236}">
                <a16:creationId xmlns:a16="http://schemas.microsoft.com/office/drawing/2014/main" id="{F1EAA9E9-1E08-48C9-ABE2-5BAD5AA7FCEB}"/>
              </a:ext>
            </a:extLst>
          </p:cNvPr>
          <p:cNvSpPr txBox="1"/>
          <p:nvPr/>
        </p:nvSpPr>
        <p:spPr>
          <a:xfrm>
            <a:off x="3075799" y="2260555"/>
            <a:ext cx="6516020" cy="1733488"/>
          </a:xfrm>
          <a:prstGeom prst="rect">
            <a:avLst/>
          </a:prstGeom>
          <a:noFill/>
        </p:spPr>
        <p:txBody>
          <a:bodyPr wrap="square" rtlCol="0">
            <a:spAutoFit/>
          </a:bodyPr>
          <a:lstStyle/>
          <a:p>
            <a:pPr marL="380876" indent="-380876" defTabSz="609402">
              <a:buFont typeface="Arial" panose="020B0604020202020204" pitchFamily="34" charset="0"/>
              <a:buChar char="•"/>
            </a:pPr>
            <a:r>
              <a:rPr lang="nl-NL" sz="2133" dirty="0">
                <a:solidFill>
                  <a:srgbClr val="072C54"/>
                </a:solidFill>
                <a:latin typeface="Calibri" panose="020F0502020204030204"/>
              </a:rPr>
              <a:t>Intrinsieke prestatiedruk</a:t>
            </a:r>
          </a:p>
          <a:p>
            <a:pPr marL="380876" indent="-380876" defTabSz="609402">
              <a:buFont typeface="Arial" panose="020B0604020202020204" pitchFamily="34" charset="0"/>
              <a:buChar char="•"/>
            </a:pPr>
            <a:r>
              <a:rPr lang="nl-NL" sz="2133" dirty="0">
                <a:solidFill>
                  <a:srgbClr val="072C54"/>
                </a:solidFill>
                <a:latin typeface="Calibri" panose="020F0502020204030204"/>
              </a:rPr>
              <a:t>Nadruk prestatie – minderwaardigheid gevoelens</a:t>
            </a:r>
          </a:p>
          <a:p>
            <a:pPr marL="380876" indent="-380876" defTabSz="609402">
              <a:buFont typeface="Arial" panose="020B0604020202020204" pitchFamily="34" charset="0"/>
              <a:buChar char="•"/>
            </a:pPr>
            <a:r>
              <a:rPr lang="nl-NL" sz="2133" dirty="0">
                <a:solidFill>
                  <a:srgbClr val="072C54"/>
                </a:solidFill>
                <a:latin typeface="Calibri" panose="020F0502020204030204"/>
              </a:rPr>
              <a:t>Andere stress</a:t>
            </a:r>
          </a:p>
          <a:p>
            <a:pPr marL="380876" indent="-380876" defTabSz="609402">
              <a:buFont typeface="Arial" panose="020B0604020202020204" pitchFamily="34" charset="0"/>
              <a:buChar char="•"/>
            </a:pPr>
            <a:r>
              <a:rPr lang="nl-NL" sz="2133" dirty="0">
                <a:solidFill>
                  <a:srgbClr val="072C54"/>
                </a:solidFill>
                <a:latin typeface="Calibri" panose="020F0502020204030204"/>
              </a:rPr>
              <a:t>Sociaal vergelijken</a:t>
            </a:r>
          </a:p>
          <a:p>
            <a:pPr marL="380876" indent="-380876" defTabSz="609402">
              <a:buFont typeface="Arial" panose="020B0604020202020204" pitchFamily="34" charset="0"/>
              <a:buChar char="•"/>
            </a:pPr>
            <a:r>
              <a:rPr lang="nl-NL" sz="2133" dirty="0">
                <a:solidFill>
                  <a:srgbClr val="072C54"/>
                </a:solidFill>
                <a:latin typeface="Calibri" panose="020F0502020204030204"/>
              </a:rPr>
              <a:t>Hyperactiviteit</a:t>
            </a:r>
          </a:p>
        </p:txBody>
      </p:sp>
      <p:cxnSp>
        <p:nvCxnSpPr>
          <p:cNvPr id="15" name="Rechte verbindingslijn 14">
            <a:extLst>
              <a:ext uri="{FF2B5EF4-FFF2-40B4-BE49-F238E27FC236}">
                <a16:creationId xmlns:a16="http://schemas.microsoft.com/office/drawing/2014/main" id="{D91CED8C-2858-4CE6-A99E-403D28F3BA36}"/>
              </a:ext>
            </a:extLst>
          </p:cNvPr>
          <p:cNvCxnSpPr/>
          <p:nvPr/>
        </p:nvCxnSpPr>
        <p:spPr>
          <a:xfrm>
            <a:off x="3043731" y="4375265"/>
            <a:ext cx="5802436"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21" name="Tijdelijke aanduiding voor inhoud 4">
            <a:extLst>
              <a:ext uri="{FF2B5EF4-FFF2-40B4-BE49-F238E27FC236}">
                <a16:creationId xmlns:a16="http://schemas.microsoft.com/office/drawing/2014/main" id="{5A18E688-E9AF-4685-B979-8E284BBD6F57}"/>
              </a:ext>
            </a:extLst>
          </p:cNvPr>
          <p:cNvPicPr>
            <a:picLocks noGrp="1" noChangeAspect="1"/>
          </p:cNvPicPr>
          <p:nvPr>
            <p:ph idx="1"/>
          </p:nvPr>
        </p:nvPicPr>
        <p:blipFill>
          <a:blip r:embed="rId9"/>
          <a:stretch>
            <a:fillRect/>
          </a:stretch>
        </p:blipFill>
        <p:spPr>
          <a:xfrm>
            <a:off x="9981651" y="5965560"/>
            <a:ext cx="1099839" cy="594722"/>
          </a:xfrm>
          <a:prstGeom prst="rect">
            <a:avLst/>
          </a:prstGeom>
        </p:spPr>
      </p:pic>
      <p:sp>
        <p:nvSpPr>
          <p:cNvPr id="16" name="Tekstvak 15">
            <a:extLst>
              <a:ext uri="{FF2B5EF4-FFF2-40B4-BE49-F238E27FC236}">
                <a16:creationId xmlns:a16="http://schemas.microsoft.com/office/drawing/2014/main" id="{0FFD84AA-0CBF-43A7-A2B9-34EA90100AB6}"/>
              </a:ext>
            </a:extLst>
          </p:cNvPr>
          <p:cNvSpPr txBox="1"/>
          <p:nvPr/>
        </p:nvSpPr>
        <p:spPr>
          <a:xfrm>
            <a:off x="9073718" y="6346391"/>
            <a:ext cx="797738" cy="256352"/>
          </a:xfrm>
          <a:prstGeom prst="rect">
            <a:avLst/>
          </a:prstGeom>
          <a:noFill/>
        </p:spPr>
        <p:txBody>
          <a:bodyPr wrap="square" rtlCol="0">
            <a:spAutoFit/>
          </a:bodyPr>
          <a:lstStyle/>
          <a:p>
            <a:pPr defTabSz="609402"/>
            <a:r>
              <a:rPr lang="nl-NL" sz="1066" dirty="0">
                <a:solidFill>
                  <a:srgbClr val="072C54"/>
                </a:solidFill>
                <a:latin typeface="Calibri" panose="020F0502020204030204"/>
              </a:rPr>
              <a:t>Bronnen:</a:t>
            </a:r>
          </a:p>
        </p:txBody>
      </p:sp>
    </p:spTree>
    <p:extLst>
      <p:ext uri="{BB962C8B-B14F-4D97-AF65-F5344CB8AC3E}">
        <p14:creationId xmlns:p14="http://schemas.microsoft.com/office/powerpoint/2010/main" val="35256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6B798E5-4BCF-4931-9384-9315FB787CE4}"/>
              </a:ext>
            </a:extLst>
          </p:cNvPr>
          <p:cNvSpPr>
            <a:spLocks noGrp="1"/>
          </p:cNvSpPr>
          <p:nvPr>
            <p:ph type="ctrTitle"/>
          </p:nvPr>
        </p:nvSpPr>
        <p:spPr>
          <a:xfrm>
            <a:off x="2894728" y="-35163"/>
            <a:ext cx="10749349" cy="1152626"/>
          </a:xfrm>
        </p:spPr>
        <p:txBody>
          <a:bodyPr/>
          <a:lstStyle/>
          <a:p>
            <a:br>
              <a:rPr lang="nl-NL" dirty="0">
                <a:solidFill>
                  <a:srgbClr val="404040"/>
                </a:solidFill>
              </a:rPr>
            </a:br>
            <a:r>
              <a:rPr lang="nl-NL" dirty="0">
                <a:solidFill>
                  <a:srgbClr val="404040"/>
                </a:solidFill>
              </a:rPr>
              <a:t> Hardnekkige patronen</a:t>
            </a:r>
          </a:p>
        </p:txBody>
      </p:sp>
      <p:sp>
        <p:nvSpPr>
          <p:cNvPr id="6" name="Tijdelijke aanduiding voor inhoud 5">
            <a:extLst>
              <a:ext uri="{FF2B5EF4-FFF2-40B4-BE49-F238E27FC236}">
                <a16:creationId xmlns:a16="http://schemas.microsoft.com/office/drawing/2014/main" id="{5023DDBB-3F86-43B6-A678-C4BEACA46365}"/>
              </a:ext>
            </a:extLst>
          </p:cNvPr>
          <p:cNvSpPr>
            <a:spLocks noGrp="1"/>
          </p:cNvSpPr>
          <p:nvPr>
            <p:ph idx="1"/>
          </p:nvPr>
        </p:nvSpPr>
        <p:spPr/>
        <p:txBody>
          <a:bodyPr/>
          <a:lstStyle/>
          <a:p>
            <a:endParaRPr lang="nl-NL" dirty="0"/>
          </a:p>
          <a:p>
            <a:endParaRPr lang="nl-NL" dirty="0"/>
          </a:p>
        </p:txBody>
      </p:sp>
      <p:sp>
        <p:nvSpPr>
          <p:cNvPr id="9" name="Rechthoek 8">
            <a:extLst>
              <a:ext uri="{FF2B5EF4-FFF2-40B4-BE49-F238E27FC236}">
                <a16:creationId xmlns:a16="http://schemas.microsoft.com/office/drawing/2014/main" id="{59CB0046-8E1F-46BD-98CB-33848B3CD57D}"/>
              </a:ext>
            </a:extLst>
          </p:cNvPr>
          <p:cNvSpPr/>
          <p:nvPr/>
        </p:nvSpPr>
        <p:spPr>
          <a:xfrm>
            <a:off x="841041" y="4888107"/>
            <a:ext cx="10629634" cy="646074"/>
          </a:xfrm>
          <a:prstGeom prst="rect">
            <a:avLst/>
          </a:prstGeom>
        </p:spPr>
        <p:txBody>
          <a:bodyPr wrap="square">
            <a:spAutoFit/>
          </a:bodyPr>
          <a:lstStyle/>
          <a:p>
            <a:pPr defTabSz="609402"/>
            <a:endParaRPr lang="nl-NL" sz="1799" dirty="0">
              <a:solidFill>
                <a:srgbClr val="666666"/>
              </a:solidFill>
              <a:latin typeface="PT Sans"/>
            </a:endParaRPr>
          </a:p>
          <a:p>
            <a:pPr defTabSz="609402"/>
            <a:endParaRPr lang="nl-NL" sz="1799" dirty="0">
              <a:solidFill>
                <a:srgbClr val="666666"/>
              </a:solidFill>
              <a:latin typeface="PT Sans"/>
            </a:endParaRPr>
          </a:p>
        </p:txBody>
      </p:sp>
      <p:pic>
        <p:nvPicPr>
          <p:cNvPr id="10" name="Afbeelding 9">
            <a:extLst>
              <a:ext uri="{FF2B5EF4-FFF2-40B4-BE49-F238E27FC236}">
                <a16:creationId xmlns:a16="http://schemas.microsoft.com/office/drawing/2014/main" id="{13A4867F-C951-4ECD-A02C-35053C312332}"/>
              </a:ext>
            </a:extLst>
          </p:cNvPr>
          <p:cNvPicPr>
            <a:picLocks noChangeAspect="1"/>
          </p:cNvPicPr>
          <p:nvPr/>
        </p:nvPicPr>
        <p:blipFill>
          <a:blip r:embed="rId3"/>
          <a:stretch>
            <a:fillRect/>
          </a:stretch>
        </p:blipFill>
        <p:spPr>
          <a:xfrm>
            <a:off x="372353" y="1540311"/>
            <a:ext cx="3556198" cy="22862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Afbeelding 6">
            <a:extLst>
              <a:ext uri="{FF2B5EF4-FFF2-40B4-BE49-F238E27FC236}">
                <a16:creationId xmlns:a16="http://schemas.microsoft.com/office/drawing/2014/main" id="{81A16834-AE93-4C69-B688-D06EB83EA703}"/>
              </a:ext>
            </a:extLst>
          </p:cNvPr>
          <p:cNvPicPr>
            <a:picLocks noChangeAspect="1"/>
          </p:cNvPicPr>
          <p:nvPr/>
        </p:nvPicPr>
        <p:blipFill>
          <a:blip r:embed="rId4"/>
          <a:stretch>
            <a:fillRect/>
          </a:stretch>
        </p:blipFill>
        <p:spPr>
          <a:xfrm>
            <a:off x="10226187" y="63764"/>
            <a:ext cx="2746616" cy="2445768"/>
          </a:xfrm>
          <a:prstGeom prst="rect">
            <a:avLst/>
          </a:prstGeom>
        </p:spPr>
      </p:pic>
      <p:sp>
        <p:nvSpPr>
          <p:cNvPr id="11" name="Tekstvak 10">
            <a:extLst>
              <a:ext uri="{FF2B5EF4-FFF2-40B4-BE49-F238E27FC236}">
                <a16:creationId xmlns:a16="http://schemas.microsoft.com/office/drawing/2014/main" id="{883F767B-F9A8-4F65-A248-FFAAC9BFA531}"/>
              </a:ext>
            </a:extLst>
          </p:cNvPr>
          <p:cNvSpPr txBox="1"/>
          <p:nvPr/>
        </p:nvSpPr>
        <p:spPr>
          <a:xfrm>
            <a:off x="4522988" y="1463996"/>
            <a:ext cx="7542124" cy="4522777"/>
          </a:xfrm>
          <a:prstGeom prst="rect">
            <a:avLst/>
          </a:prstGeom>
          <a:noFill/>
        </p:spPr>
        <p:txBody>
          <a:bodyPr wrap="square" rtlCol="0">
            <a:spAutoFit/>
          </a:bodyPr>
          <a:lstStyle/>
          <a:p>
            <a:pPr marL="380876" indent="-380876" defTabSz="609402">
              <a:buFont typeface="Arial" panose="020B0604020202020204" pitchFamily="34" charset="0"/>
              <a:buChar char="•"/>
            </a:pPr>
            <a:r>
              <a:rPr lang="nl-NL" sz="2399" dirty="0">
                <a:solidFill>
                  <a:srgbClr val="072C54"/>
                </a:solidFill>
                <a:latin typeface="Calibri" panose="020F0502020204030204"/>
              </a:rPr>
              <a:t>Excelleren garandeert toegang tot geluk</a:t>
            </a:r>
          </a:p>
          <a:p>
            <a:pPr marL="380876" indent="-380876" defTabSz="609402">
              <a:buFont typeface="Arial" panose="020B0604020202020204" pitchFamily="34" charset="0"/>
              <a:buChar char="•"/>
            </a:pPr>
            <a:r>
              <a:rPr lang="nl-NL" sz="2399" dirty="0">
                <a:solidFill>
                  <a:srgbClr val="072C54"/>
                </a:solidFill>
                <a:latin typeface="Calibri" panose="020F0502020204030204"/>
              </a:rPr>
              <a:t>Slagen  en falen is individuele aangelegenheid</a:t>
            </a:r>
          </a:p>
          <a:p>
            <a:pPr marL="380876" indent="-380876" defTabSz="609402">
              <a:buFont typeface="Arial" panose="020B0604020202020204" pitchFamily="34" charset="0"/>
              <a:buChar char="•"/>
            </a:pPr>
            <a:r>
              <a:rPr lang="nl-NL" sz="2399" dirty="0">
                <a:solidFill>
                  <a:srgbClr val="072C54"/>
                </a:solidFill>
                <a:latin typeface="Calibri" panose="020F0502020204030204"/>
              </a:rPr>
              <a:t>Sterk geloof in maakbaarheid en professioneel repareren</a:t>
            </a:r>
          </a:p>
          <a:p>
            <a:pPr marL="380876" indent="-380876" defTabSz="609402">
              <a:buFont typeface="Arial" panose="020B0604020202020204" pitchFamily="34" charset="0"/>
              <a:buChar char="•"/>
            </a:pPr>
            <a:endParaRPr lang="nl-NL" sz="2399" dirty="0">
              <a:solidFill>
                <a:srgbClr val="072C54"/>
              </a:solidFill>
              <a:latin typeface="Calibri" panose="020F0502020204030204"/>
            </a:endParaRPr>
          </a:p>
          <a:p>
            <a:pPr defTabSz="609402"/>
            <a:endParaRPr lang="nl-NL" sz="2399" dirty="0">
              <a:solidFill>
                <a:srgbClr val="072C54"/>
              </a:solidFill>
              <a:latin typeface="Calibri" panose="020F0502020204030204"/>
            </a:endParaRPr>
          </a:p>
          <a:p>
            <a:pPr marL="380876" indent="-380876" defTabSz="609402">
              <a:buFont typeface="Arial" panose="020B0604020202020204" pitchFamily="34" charset="0"/>
              <a:buChar char="•"/>
            </a:pPr>
            <a:endParaRPr lang="nl-NL" sz="2399" dirty="0">
              <a:solidFill>
                <a:srgbClr val="072C54"/>
              </a:solidFill>
              <a:latin typeface="Calibri" panose="020F0502020204030204"/>
            </a:endParaRPr>
          </a:p>
          <a:p>
            <a:pPr marL="380876" indent="-380876" defTabSz="609402">
              <a:buFont typeface="Arial" panose="020B0604020202020204" pitchFamily="34" charset="0"/>
              <a:buChar char="•"/>
            </a:pPr>
            <a:endParaRPr lang="nl-NL" sz="2399" dirty="0">
              <a:solidFill>
                <a:srgbClr val="072C54"/>
              </a:solidFill>
              <a:latin typeface="Calibri" panose="020F0502020204030204"/>
            </a:endParaRPr>
          </a:p>
          <a:p>
            <a:pPr marL="380876" indent="-380876" defTabSz="609402">
              <a:buFont typeface="Arial" panose="020B0604020202020204" pitchFamily="34" charset="0"/>
              <a:buChar char="•"/>
            </a:pPr>
            <a:r>
              <a:rPr lang="nl-NL" sz="2399" dirty="0">
                <a:solidFill>
                  <a:srgbClr val="072C54"/>
                </a:solidFill>
                <a:latin typeface="Calibri" panose="020F0502020204030204"/>
              </a:rPr>
              <a:t>Stress en lastig gedrag krijgen individuele oplossingen</a:t>
            </a:r>
          </a:p>
          <a:p>
            <a:pPr marL="380876" indent="-380876" defTabSz="609402">
              <a:buFont typeface="Arial" panose="020B0604020202020204" pitchFamily="34" charset="0"/>
              <a:buChar char="•"/>
            </a:pPr>
            <a:r>
              <a:rPr lang="nl-NL" sz="2399" dirty="0">
                <a:solidFill>
                  <a:srgbClr val="072C54"/>
                </a:solidFill>
                <a:latin typeface="Calibri" panose="020F0502020204030204"/>
              </a:rPr>
              <a:t>Maatschappelijke  context van opgroeien en opvoeden niet ter discussie</a:t>
            </a:r>
          </a:p>
          <a:p>
            <a:pPr marL="380876" indent="-380876" defTabSz="609402">
              <a:buFont typeface="Arial" panose="020B0604020202020204" pitchFamily="34" charset="0"/>
              <a:buChar char="•"/>
            </a:pPr>
            <a:r>
              <a:rPr lang="nl-NL" sz="2399" dirty="0">
                <a:solidFill>
                  <a:srgbClr val="072C54"/>
                </a:solidFill>
                <a:latin typeface="Calibri" panose="020F0502020204030204"/>
              </a:rPr>
              <a:t>We blijven doen wat we deden</a:t>
            </a:r>
          </a:p>
        </p:txBody>
      </p:sp>
      <p:sp>
        <p:nvSpPr>
          <p:cNvPr id="12" name="Pijl: omlaag 11">
            <a:extLst>
              <a:ext uri="{FF2B5EF4-FFF2-40B4-BE49-F238E27FC236}">
                <a16:creationId xmlns:a16="http://schemas.microsoft.com/office/drawing/2014/main" id="{A27613A6-39FB-4ACF-9FE4-F229564E96FC}"/>
              </a:ext>
            </a:extLst>
          </p:cNvPr>
          <p:cNvSpPr/>
          <p:nvPr/>
        </p:nvSpPr>
        <p:spPr>
          <a:xfrm>
            <a:off x="7148148" y="3207219"/>
            <a:ext cx="718793" cy="983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nl-NL" sz="2399">
              <a:solidFill>
                <a:srgbClr val="FFFFFF"/>
              </a:solidFill>
              <a:latin typeface="Calibri" panose="020F0502020204030204"/>
            </a:endParaRPr>
          </a:p>
        </p:txBody>
      </p:sp>
      <p:sp>
        <p:nvSpPr>
          <p:cNvPr id="13" name="Tekstvak 12">
            <a:extLst>
              <a:ext uri="{FF2B5EF4-FFF2-40B4-BE49-F238E27FC236}">
                <a16:creationId xmlns:a16="http://schemas.microsoft.com/office/drawing/2014/main" id="{4A5A5223-302C-42EA-A2B5-A30B124E9AB3}"/>
              </a:ext>
            </a:extLst>
          </p:cNvPr>
          <p:cNvSpPr txBox="1"/>
          <p:nvPr/>
        </p:nvSpPr>
        <p:spPr>
          <a:xfrm>
            <a:off x="184449" y="6368136"/>
            <a:ext cx="5420559" cy="256352"/>
          </a:xfrm>
          <a:prstGeom prst="rect">
            <a:avLst/>
          </a:prstGeom>
          <a:noFill/>
        </p:spPr>
        <p:txBody>
          <a:bodyPr wrap="square" rtlCol="0">
            <a:spAutoFit/>
          </a:bodyPr>
          <a:lstStyle/>
          <a:p>
            <a:pPr defTabSz="609402"/>
            <a:r>
              <a:rPr lang="nl-NL" sz="1066" dirty="0">
                <a:solidFill>
                  <a:srgbClr val="072C54"/>
                </a:solidFill>
                <a:latin typeface="Calibri" panose="020F0502020204030204"/>
                <a:hlinkClick r:id="rId5"/>
              </a:rPr>
              <a:t>Bron: Kraak &amp; Kleinjan: Naar gezamenlijke veerkracht en kansen voor iedereen (nji.nl)</a:t>
            </a:r>
            <a:endParaRPr lang="nl-NL" sz="1066" dirty="0">
              <a:solidFill>
                <a:srgbClr val="072C54"/>
              </a:solidFill>
              <a:latin typeface="Calibri" panose="020F0502020204030204"/>
            </a:endParaRPr>
          </a:p>
        </p:txBody>
      </p:sp>
    </p:spTree>
    <p:extLst>
      <p:ext uri="{BB962C8B-B14F-4D97-AF65-F5344CB8AC3E}">
        <p14:creationId xmlns:p14="http://schemas.microsoft.com/office/powerpoint/2010/main" val="341863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F8565-CFD4-4455-BB03-294CAFCBE2B8}"/>
              </a:ext>
            </a:extLst>
          </p:cNvPr>
          <p:cNvSpPr>
            <a:spLocks noGrp="1"/>
          </p:cNvSpPr>
          <p:nvPr>
            <p:ph type="title"/>
          </p:nvPr>
        </p:nvSpPr>
        <p:spPr/>
        <p:txBody>
          <a:bodyPr/>
          <a:lstStyle/>
          <a:p>
            <a:r>
              <a:rPr lang="nl-NL" b="0" dirty="0"/>
              <a:t>Samenwerken aan perspectief</a:t>
            </a:r>
          </a:p>
        </p:txBody>
      </p:sp>
      <p:sp>
        <p:nvSpPr>
          <p:cNvPr id="3" name="Tijdelijke aanduiding voor inhoud 2">
            <a:extLst>
              <a:ext uri="{FF2B5EF4-FFF2-40B4-BE49-F238E27FC236}">
                <a16:creationId xmlns:a16="http://schemas.microsoft.com/office/drawing/2014/main" id="{6ADB9FCE-8060-4636-8556-29E93B2F9A6F}"/>
              </a:ext>
            </a:extLst>
          </p:cNvPr>
          <p:cNvSpPr>
            <a:spLocks noGrp="1"/>
          </p:cNvSpPr>
          <p:nvPr>
            <p:ph idx="1"/>
          </p:nvPr>
        </p:nvSpPr>
        <p:spPr>
          <a:xfrm>
            <a:off x="1445225" y="2234511"/>
            <a:ext cx="10942823" cy="3942133"/>
          </a:xfrm>
        </p:spPr>
        <p:txBody>
          <a:bodyPr>
            <a:normAutofit fontScale="25000" lnSpcReduction="20000"/>
          </a:bodyPr>
          <a:lstStyle/>
          <a:p>
            <a:pPr>
              <a:lnSpc>
                <a:spcPct val="120000"/>
              </a:lnSpc>
            </a:pPr>
            <a:r>
              <a:rPr lang="nl-NL" sz="8531" dirty="0"/>
              <a:t>Perspectief  zit in versterken dagelijkse leven (kind, gezin &amp; leefomgeving)</a:t>
            </a:r>
          </a:p>
          <a:p>
            <a:pPr marL="0" indent="0">
              <a:lnSpc>
                <a:spcPct val="120000"/>
              </a:lnSpc>
              <a:buNone/>
            </a:pPr>
            <a:endParaRPr lang="nl-NL" sz="8531" dirty="0"/>
          </a:p>
          <a:p>
            <a:pPr>
              <a:lnSpc>
                <a:spcPct val="120000"/>
              </a:lnSpc>
            </a:pPr>
            <a:r>
              <a:rPr lang="nl-NL" sz="8531" dirty="0"/>
              <a:t>Levensloopbenadering – brede jeugdstrategie</a:t>
            </a:r>
          </a:p>
          <a:p>
            <a:pPr lvl="1">
              <a:lnSpc>
                <a:spcPct val="120000"/>
              </a:lnSpc>
            </a:pPr>
            <a:r>
              <a:rPr lang="nl-NL" sz="6398" dirty="0"/>
              <a:t>Continuïteit</a:t>
            </a:r>
          </a:p>
          <a:p>
            <a:pPr lvl="1">
              <a:lnSpc>
                <a:spcPct val="120000"/>
              </a:lnSpc>
            </a:pPr>
            <a:r>
              <a:rPr lang="nl-NL" sz="6398" dirty="0"/>
              <a:t>Samen: jeugdigen, ouders KO, school, gemeente, sport, cultuur, vrije tijd</a:t>
            </a:r>
          </a:p>
          <a:p>
            <a:pPr marL="609402" lvl="1" indent="0">
              <a:lnSpc>
                <a:spcPct val="120000"/>
              </a:lnSpc>
              <a:buNone/>
            </a:pPr>
            <a:endParaRPr lang="nl-NL" sz="6398" dirty="0"/>
          </a:p>
          <a:p>
            <a:pPr>
              <a:lnSpc>
                <a:spcPct val="120000"/>
              </a:lnSpc>
            </a:pPr>
            <a:r>
              <a:rPr lang="nl-NL" sz="8531" dirty="0"/>
              <a:t>Schadelijke maatschappelijke patronen doorbreken</a:t>
            </a:r>
          </a:p>
          <a:p>
            <a:pPr lvl="1">
              <a:lnSpc>
                <a:spcPct val="120000"/>
              </a:lnSpc>
            </a:pPr>
            <a:r>
              <a:rPr lang="nl-NL" sz="6398" dirty="0"/>
              <a:t>Andere kijk op effectiviteit </a:t>
            </a:r>
          </a:p>
          <a:p>
            <a:pPr lvl="1">
              <a:lnSpc>
                <a:spcPct val="120000"/>
              </a:lnSpc>
            </a:pPr>
            <a:r>
              <a:rPr lang="nl-NL" sz="6398" dirty="0"/>
              <a:t>Discussie over irreële verwachtingen, maakbaarheid, beheersbaarheid en excelleren</a:t>
            </a:r>
          </a:p>
          <a:p>
            <a:pPr lvl="1">
              <a:lnSpc>
                <a:spcPct val="120000"/>
              </a:lnSpc>
            </a:pPr>
            <a:r>
              <a:rPr lang="nl-NL" sz="6398" dirty="0"/>
              <a:t>Perverse prikkels die leiden tot onnodig gebruik van individuele jeugdhulp doorbreken</a:t>
            </a:r>
          </a:p>
          <a:p>
            <a:pPr lvl="1">
              <a:lnSpc>
                <a:spcPct val="120000"/>
              </a:lnSpc>
            </a:pPr>
            <a:r>
              <a:rPr lang="nl-NL" sz="6398" dirty="0"/>
              <a:t>Moed – bewegen tegen de heersende maatschappelijke normen en professionele opvattingen</a:t>
            </a:r>
          </a:p>
          <a:p>
            <a:pPr marL="609402" lvl="1" indent="0">
              <a:lnSpc>
                <a:spcPct val="120000"/>
              </a:lnSpc>
              <a:buNone/>
            </a:pPr>
            <a:endParaRPr lang="nl-NL" sz="6398" dirty="0"/>
          </a:p>
          <a:p>
            <a:pPr>
              <a:lnSpc>
                <a:spcPct val="120000"/>
              </a:lnSpc>
            </a:pPr>
            <a:r>
              <a:rPr lang="nl-NL" sz="8531" dirty="0"/>
              <a:t>Individueel herstel waar nodig</a:t>
            </a:r>
          </a:p>
          <a:p>
            <a:pPr>
              <a:lnSpc>
                <a:spcPct val="120000"/>
              </a:lnSpc>
            </a:pPr>
            <a:endParaRPr lang="nl-NL" sz="8531" dirty="0"/>
          </a:p>
          <a:p>
            <a:pPr marL="0" indent="0">
              <a:lnSpc>
                <a:spcPct val="120000"/>
              </a:lnSpc>
              <a:buNone/>
            </a:pPr>
            <a:endParaRPr lang="nl-NL" sz="8531" dirty="0"/>
          </a:p>
          <a:p>
            <a:pPr marL="0" indent="0">
              <a:lnSpc>
                <a:spcPct val="120000"/>
              </a:lnSpc>
              <a:buNone/>
            </a:pPr>
            <a:endParaRPr lang="nl-NL" sz="8531" dirty="0"/>
          </a:p>
          <a:p>
            <a:endParaRPr lang="nl-NL" sz="7464" dirty="0"/>
          </a:p>
          <a:p>
            <a:pPr lvl="1"/>
            <a:endParaRPr lang="nl-NL" dirty="0"/>
          </a:p>
          <a:p>
            <a:endParaRPr lang="nl-NL" dirty="0"/>
          </a:p>
          <a:p>
            <a:endParaRPr lang="nl-NL" dirty="0"/>
          </a:p>
          <a:p>
            <a:pPr marL="0" indent="0">
              <a:buNone/>
            </a:pPr>
            <a:endParaRPr lang="nl-NL" dirty="0"/>
          </a:p>
          <a:p>
            <a:pPr marL="0" indent="0">
              <a:buNone/>
            </a:pPr>
            <a:endParaRPr lang="nl-NL" dirty="0"/>
          </a:p>
        </p:txBody>
      </p:sp>
      <p:sp>
        <p:nvSpPr>
          <p:cNvPr id="6" name="Tekstvak 5">
            <a:extLst>
              <a:ext uri="{FF2B5EF4-FFF2-40B4-BE49-F238E27FC236}">
                <a16:creationId xmlns:a16="http://schemas.microsoft.com/office/drawing/2014/main" id="{C7054AF8-3DE5-4A1B-BFC6-15F5FD594798}"/>
              </a:ext>
            </a:extLst>
          </p:cNvPr>
          <p:cNvSpPr txBox="1"/>
          <p:nvPr/>
        </p:nvSpPr>
        <p:spPr>
          <a:xfrm>
            <a:off x="137306" y="6025676"/>
            <a:ext cx="5542003" cy="584391"/>
          </a:xfrm>
          <a:prstGeom prst="rect">
            <a:avLst/>
          </a:prstGeom>
          <a:noFill/>
        </p:spPr>
        <p:txBody>
          <a:bodyPr wrap="square" rtlCol="0">
            <a:spAutoFit/>
          </a:bodyPr>
          <a:lstStyle/>
          <a:p>
            <a:pPr defTabSz="609402"/>
            <a:r>
              <a:rPr lang="nl-NL" sz="1066" dirty="0">
                <a:solidFill>
                  <a:srgbClr val="072C54"/>
                </a:solidFill>
                <a:latin typeface="Calibri" panose="020F0502020204030204"/>
              </a:rPr>
              <a:t>Bronnen:</a:t>
            </a:r>
          </a:p>
          <a:p>
            <a:pPr defTabSz="609402"/>
            <a:r>
              <a:rPr lang="nl-NL" sz="1066" dirty="0">
                <a:solidFill>
                  <a:srgbClr val="072C54"/>
                </a:solidFill>
                <a:latin typeface="Calibri" panose="020F0502020204030204"/>
              </a:rPr>
              <a:t>1/Kraak en Kleinjan </a:t>
            </a:r>
            <a:r>
              <a:rPr lang="nl-NL" sz="1066" dirty="0">
                <a:solidFill>
                  <a:srgbClr val="072C54"/>
                </a:solidFill>
                <a:latin typeface="Calibri" panose="020F0502020204030204"/>
                <a:hlinkClick r:id="rId3"/>
              </a:rPr>
              <a:t>Een andere benadering van opgroeien – </a:t>
            </a:r>
            <a:r>
              <a:rPr lang="nl-NL" sz="1066" dirty="0" err="1">
                <a:solidFill>
                  <a:srgbClr val="072C54"/>
                </a:solidFill>
                <a:latin typeface="Calibri" panose="020F0502020204030204"/>
                <a:hlinkClick r:id="rId3"/>
              </a:rPr>
              <a:t>Skipr</a:t>
            </a:r>
            <a:endParaRPr lang="nl-NL" sz="1066" dirty="0">
              <a:solidFill>
                <a:srgbClr val="072C54"/>
              </a:solidFill>
              <a:latin typeface="Calibri" panose="020F0502020204030204"/>
            </a:endParaRPr>
          </a:p>
          <a:p>
            <a:pPr defTabSz="609402"/>
            <a:r>
              <a:rPr lang="nl-NL" sz="1066" dirty="0">
                <a:solidFill>
                  <a:srgbClr val="072C54"/>
                </a:solidFill>
                <a:latin typeface="Calibri" panose="020F0502020204030204"/>
              </a:rPr>
              <a:t>2/VNG Propositie Jeugd en onderwijs </a:t>
            </a:r>
          </a:p>
        </p:txBody>
      </p:sp>
    </p:spTree>
    <p:extLst>
      <p:ext uri="{BB962C8B-B14F-4D97-AF65-F5344CB8AC3E}">
        <p14:creationId xmlns:p14="http://schemas.microsoft.com/office/powerpoint/2010/main" val="202057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0CEE7-DED5-406E-AF0D-9195D1F6FA71}"/>
              </a:ext>
            </a:extLst>
          </p:cNvPr>
          <p:cNvSpPr>
            <a:spLocks noGrp="1"/>
          </p:cNvSpPr>
          <p:nvPr>
            <p:ph type="title"/>
          </p:nvPr>
        </p:nvSpPr>
        <p:spPr/>
        <p:txBody>
          <a:bodyPr>
            <a:normAutofit/>
          </a:bodyPr>
          <a:lstStyle/>
          <a:p>
            <a:r>
              <a:rPr lang="nl-NL" dirty="0"/>
              <a:t>#Hoedan?</a:t>
            </a:r>
          </a:p>
        </p:txBody>
      </p:sp>
      <p:sp>
        <p:nvSpPr>
          <p:cNvPr id="4" name="Tijdelijke aanduiding voor voettekst 3">
            <a:extLst>
              <a:ext uri="{FF2B5EF4-FFF2-40B4-BE49-F238E27FC236}">
                <a16:creationId xmlns:a16="http://schemas.microsoft.com/office/drawing/2014/main" id="{7344BF16-5FB7-4491-91CD-151DB25730A4}"/>
              </a:ext>
            </a:extLst>
          </p:cNvPr>
          <p:cNvSpPr>
            <a:spLocks noGrp="1"/>
          </p:cNvSpPr>
          <p:nvPr>
            <p:ph type="ftr" sz="quarter" idx="11"/>
          </p:nvPr>
        </p:nvSpPr>
        <p:spPr/>
        <p:txBody>
          <a:bodyPr/>
          <a:lstStyle/>
          <a:p>
            <a:pPr defTabSz="609402"/>
            <a:r>
              <a:rPr lang="nl-NL">
                <a:solidFill>
                  <a:srgbClr val="8D8683"/>
                </a:solidFill>
                <a:latin typeface="Calibri" panose="020F0502020204030204"/>
              </a:rPr>
              <a:t>xxxxxx</a:t>
            </a:r>
            <a:endParaRPr lang="nl-NL" dirty="0">
              <a:solidFill>
                <a:srgbClr val="8D8683"/>
              </a:solidFill>
              <a:latin typeface="Calibri" panose="020F0502020204030204"/>
            </a:endParaRPr>
          </a:p>
        </p:txBody>
      </p:sp>
    </p:spTree>
    <p:extLst>
      <p:ext uri="{BB962C8B-B14F-4D97-AF65-F5344CB8AC3E}">
        <p14:creationId xmlns:p14="http://schemas.microsoft.com/office/powerpoint/2010/main" val="79792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C019E-F052-8648-B22C-707BF1D96086}"/>
              </a:ext>
            </a:extLst>
          </p:cNvPr>
          <p:cNvSpPr>
            <a:spLocks noGrp="1"/>
          </p:cNvSpPr>
          <p:nvPr>
            <p:ph type="title"/>
          </p:nvPr>
        </p:nvSpPr>
        <p:spPr>
          <a:xfrm>
            <a:off x="602554" y="1092221"/>
            <a:ext cx="11318202" cy="753358"/>
          </a:xfrm>
        </p:spPr>
        <p:txBody>
          <a:bodyPr/>
          <a:lstStyle/>
          <a:p>
            <a:r>
              <a:rPr lang="nl-NL" dirty="0">
                <a:latin typeface="Corbel" panose="020B0503020204020204" pitchFamily="34" charset="0"/>
              </a:rPr>
              <a:t>De financiën van de jeugdzorg</a:t>
            </a:r>
          </a:p>
        </p:txBody>
      </p:sp>
      <p:sp>
        <p:nvSpPr>
          <p:cNvPr id="3" name="Tijdelijke aanduiding voor inhoud 2">
            <a:extLst>
              <a:ext uri="{FF2B5EF4-FFF2-40B4-BE49-F238E27FC236}">
                <a16:creationId xmlns:a16="http://schemas.microsoft.com/office/drawing/2014/main" id="{CA001F60-6128-044C-844C-1F9D3FB173E3}"/>
              </a:ext>
            </a:extLst>
          </p:cNvPr>
          <p:cNvSpPr>
            <a:spLocks noGrp="1"/>
          </p:cNvSpPr>
          <p:nvPr>
            <p:ph idx="1"/>
          </p:nvPr>
        </p:nvSpPr>
        <p:spPr>
          <a:xfrm>
            <a:off x="720000" y="1757680"/>
            <a:ext cx="10753200" cy="5100320"/>
          </a:xfrm>
        </p:spPr>
        <p:txBody>
          <a:bodyPr>
            <a:normAutofit fontScale="77500" lnSpcReduction="20000"/>
          </a:bodyPr>
          <a:lstStyle/>
          <a:p>
            <a:pPr marL="0" indent="0">
              <a:buNone/>
            </a:pPr>
            <a:r>
              <a:rPr lang="nl-NL" dirty="0">
                <a:latin typeface="Corbel" panose="020B0503020204020204" pitchFamily="34" charset="0"/>
              </a:rPr>
              <a:t>Sinds 2018 toenemende tekorten bij gemeenten voor jeugdhulp</a:t>
            </a:r>
          </a:p>
          <a:p>
            <a:pPr marL="0" indent="0">
              <a:buNone/>
            </a:pPr>
            <a:r>
              <a:rPr lang="nl-NL" dirty="0">
                <a:latin typeface="Corbel" panose="020B0503020204020204" pitchFamily="34" charset="0"/>
              </a:rPr>
              <a:t>Vanaf 2019		Tijdelijke ophoging van het budget</a:t>
            </a:r>
          </a:p>
          <a:p>
            <a:pPr marL="0" indent="0">
              <a:buNone/>
            </a:pPr>
            <a:r>
              <a:rPr lang="nl-NL" dirty="0">
                <a:latin typeface="Corbel" panose="020B0503020204020204" pitchFamily="34" charset="0"/>
              </a:rPr>
              <a:t>Eind 2020		(AEF)</a:t>
            </a:r>
          </a:p>
          <a:p>
            <a:pPr marL="0" indent="0">
              <a:buNone/>
            </a:pPr>
            <a:r>
              <a:rPr lang="nl-NL" i="1" dirty="0">
                <a:latin typeface="Corbel" panose="020B0503020204020204" pitchFamily="34" charset="0"/>
              </a:rPr>
              <a:t>			Stelsel in groei, een onderzoek naar financiële tekorten in de jeugdzorg </a:t>
            </a:r>
          </a:p>
          <a:p>
            <a:pPr marL="0" indent="0">
              <a:buNone/>
            </a:pPr>
            <a:r>
              <a:rPr lang="nl-NL" dirty="0">
                <a:latin typeface="Corbel" panose="020B0503020204020204" pitchFamily="34" charset="0"/>
              </a:rPr>
              <a:t>23 april 2021		</a:t>
            </a:r>
            <a:r>
              <a:rPr lang="nl-NL" b="1" dirty="0">
                <a:latin typeface="Corbel" panose="020B0503020204020204" pitchFamily="34" charset="0"/>
              </a:rPr>
              <a:t>Stuurgroep VWS/VNG (</a:t>
            </a:r>
            <a:r>
              <a:rPr lang="nl-NL" b="1" dirty="0" err="1">
                <a:latin typeface="Corbel" panose="020B0503020204020204" pitchFamily="34" charset="0"/>
              </a:rPr>
              <a:t>Cie</a:t>
            </a:r>
            <a:r>
              <a:rPr lang="nl-NL" b="1" dirty="0">
                <a:latin typeface="Corbel" panose="020B0503020204020204" pitchFamily="34" charset="0"/>
              </a:rPr>
              <a:t> Sint) </a:t>
            </a:r>
          </a:p>
          <a:p>
            <a:pPr marL="0" indent="0">
              <a:buNone/>
            </a:pPr>
            <a:r>
              <a:rPr lang="nl-NL" dirty="0">
                <a:latin typeface="Corbel" panose="020B0503020204020204" pitchFamily="34" charset="0"/>
              </a:rPr>
              <a:t>			</a:t>
            </a:r>
            <a:r>
              <a:rPr lang="nl-NL" i="1" dirty="0">
                <a:latin typeface="Corbel" panose="020B0503020204020204" pitchFamily="34" charset="0"/>
              </a:rPr>
              <a:t>Rapport Stuurgroep maatregelen financiële 						beheersbaarheid Jeugdwet</a:t>
            </a:r>
            <a:r>
              <a:rPr lang="nl-NL" dirty="0">
                <a:latin typeface="Corbel" panose="020B0503020204020204" pitchFamily="34" charset="0"/>
              </a:rPr>
              <a:t>; </a:t>
            </a:r>
          </a:p>
          <a:p>
            <a:pPr marL="0" indent="0">
              <a:buNone/>
            </a:pPr>
            <a:r>
              <a:rPr lang="nl-NL" dirty="0">
                <a:latin typeface="Corbel" panose="020B0503020204020204" pitchFamily="34" charset="0"/>
              </a:rPr>
              <a:t>			Een reeks maatregelen die moeten leiden tot een 					toekomstbestendig jeugdstelsel. </a:t>
            </a:r>
          </a:p>
          <a:p>
            <a:r>
              <a:rPr lang="nl-NL" dirty="0">
                <a:latin typeface="Corbel" panose="020B0503020204020204" pitchFamily="34" charset="0"/>
              </a:rPr>
              <a:t>18 mei 2021 		</a:t>
            </a:r>
            <a:r>
              <a:rPr lang="nl-NL" b="1" dirty="0">
                <a:latin typeface="Corbel" panose="020B0503020204020204" pitchFamily="34" charset="0"/>
              </a:rPr>
              <a:t>Arbitragecommissie</a:t>
            </a:r>
          </a:p>
          <a:p>
            <a:pPr marL="0" indent="0">
              <a:buNone/>
            </a:pPr>
            <a:r>
              <a:rPr lang="nl-NL" dirty="0">
                <a:latin typeface="Corbel" panose="020B0503020204020204" pitchFamily="34" charset="0"/>
              </a:rPr>
              <a:t>			</a:t>
            </a:r>
            <a:r>
              <a:rPr lang="nl-NL" i="1" dirty="0">
                <a:latin typeface="Corbel" panose="020B0503020204020204" pitchFamily="34" charset="0"/>
              </a:rPr>
              <a:t>Jeugdzorg: een onderwerp van aanhoudende zorg, </a:t>
            </a:r>
          </a:p>
          <a:p>
            <a:pPr marL="0" indent="0">
              <a:buNone/>
            </a:pPr>
            <a:r>
              <a:rPr lang="nl-NL" dirty="0">
                <a:latin typeface="Corbel" panose="020B0503020204020204" pitchFamily="34" charset="0"/>
              </a:rPr>
              <a:t>			Uitspraak en advies van de arbitragecommissie inzake het 				geschil tussen Rijk (ministerie van VWS) en gemeenten 					(VNG) over de structurele financiering van de jeugdzorg</a:t>
            </a:r>
          </a:p>
          <a:p>
            <a:r>
              <a:rPr lang="nl-NL" dirty="0">
                <a:latin typeface="Corbel" panose="020B0503020204020204" pitchFamily="34" charset="0"/>
              </a:rPr>
              <a:t>December 2021	</a:t>
            </a:r>
            <a:r>
              <a:rPr lang="nl-NL" i="1" dirty="0">
                <a:latin typeface="Corbel" panose="020B0503020204020204" pitchFamily="34" charset="0"/>
              </a:rPr>
              <a:t>Coalitieakkoord Rutte IV</a:t>
            </a:r>
          </a:p>
          <a:p>
            <a:endParaRPr lang="nl-NL" dirty="0"/>
          </a:p>
        </p:txBody>
      </p:sp>
      <p:sp>
        <p:nvSpPr>
          <p:cNvPr id="4" name="Tijdelijke aanduiding voor dianummer 3">
            <a:extLst>
              <a:ext uri="{FF2B5EF4-FFF2-40B4-BE49-F238E27FC236}">
                <a16:creationId xmlns:a16="http://schemas.microsoft.com/office/drawing/2014/main" id="{698CCAF4-9ACA-1B4A-A726-6FFE83835D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2CA1C-7D7F-B844-9FC0-1D1D26160D60}" type="slidenum">
              <a:rPr kumimoji="0" lang="nl-NL" sz="1200" b="0" i="0" u="none" strike="noStrike" kern="1200" cap="none" spc="0" normalizeH="0" baseline="0" noProof="0" smtClean="0">
                <a:ln>
                  <a:noFill/>
                </a:ln>
                <a:solidFill>
                  <a:srgbClr val="3F336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srgbClr val="3F336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963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4E395A6-EE39-4646-8519-215D275EE4F4}"/>
              </a:ext>
            </a:extLst>
          </p:cNvPr>
          <p:cNvSpPr>
            <a:spLocks noGrp="1"/>
          </p:cNvSpPr>
          <p:nvPr>
            <p:ph type="ftr" sz="quarter" idx="11"/>
          </p:nvPr>
        </p:nvSpPr>
        <p:spPr/>
        <p:txBody>
          <a:bodyPr/>
          <a:lstStyle/>
          <a:p>
            <a:endParaRPr lang="en-US" dirty="0"/>
          </a:p>
        </p:txBody>
      </p:sp>
      <p:pic>
        <p:nvPicPr>
          <p:cNvPr id="3" name="Afbeelding 2">
            <a:extLst>
              <a:ext uri="{FF2B5EF4-FFF2-40B4-BE49-F238E27FC236}">
                <a16:creationId xmlns:a16="http://schemas.microsoft.com/office/drawing/2014/main" id="{3DBCB2B4-3736-49EB-A71C-83D3C0B09792}"/>
              </a:ext>
            </a:extLst>
          </p:cNvPr>
          <p:cNvPicPr>
            <a:picLocks noChangeAspect="1"/>
          </p:cNvPicPr>
          <p:nvPr/>
        </p:nvPicPr>
        <p:blipFill>
          <a:blip r:embed="rId3"/>
          <a:stretch>
            <a:fillRect/>
          </a:stretch>
        </p:blipFill>
        <p:spPr>
          <a:xfrm>
            <a:off x="0" y="0"/>
            <a:ext cx="12191999" cy="6759615"/>
          </a:xfrm>
          <a:prstGeom prst="rect">
            <a:avLst/>
          </a:prstGeom>
        </p:spPr>
      </p:pic>
      <p:sp>
        <p:nvSpPr>
          <p:cNvPr id="4" name="Tekstvak 3">
            <a:extLst>
              <a:ext uri="{FF2B5EF4-FFF2-40B4-BE49-F238E27FC236}">
                <a16:creationId xmlns:a16="http://schemas.microsoft.com/office/drawing/2014/main" id="{8CDA3501-03C5-4851-A3AA-228FB3743F07}"/>
              </a:ext>
            </a:extLst>
          </p:cNvPr>
          <p:cNvSpPr txBox="1"/>
          <p:nvPr/>
        </p:nvSpPr>
        <p:spPr>
          <a:xfrm>
            <a:off x="10871200" y="6334636"/>
            <a:ext cx="2105152" cy="215444"/>
          </a:xfrm>
          <a:prstGeom prst="rect">
            <a:avLst/>
          </a:prstGeom>
          <a:noFill/>
        </p:spPr>
        <p:txBody>
          <a:bodyPr wrap="square" rtlCol="0">
            <a:spAutoFit/>
          </a:bodyPr>
          <a:lstStyle/>
          <a:p>
            <a:pPr defTabSz="609402"/>
            <a:r>
              <a:rPr lang="nl-NL" sz="800" dirty="0">
                <a:solidFill>
                  <a:srgbClr val="072C54"/>
                </a:solidFill>
                <a:latin typeface="Calibri" panose="020F0502020204030204"/>
              </a:rPr>
              <a:t>Bron: PJ van Delden</a:t>
            </a:r>
          </a:p>
        </p:txBody>
      </p:sp>
    </p:spTree>
    <p:extLst>
      <p:ext uri="{BB962C8B-B14F-4D97-AF65-F5344CB8AC3E}">
        <p14:creationId xmlns:p14="http://schemas.microsoft.com/office/powerpoint/2010/main" val="407853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ED4FF41-8034-4240-BB4A-95D682BE2515}"/>
              </a:ext>
            </a:extLst>
          </p:cNvPr>
          <p:cNvSpPr>
            <a:spLocks noGrp="1"/>
          </p:cNvSpPr>
          <p:nvPr>
            <p:ph idx="1"/>
          </p:nvPr>
        </p:nvSpPr>
        <p:spPr>
          <a:xfrm>
            <a:off x="606084" y="3360756"/>
            <a:ext cx="5260735" cy="3942133"/>
          </a:xfrm>
        </p:spPr>
        <p:txBody>
          <a:bodyPr>
            <a:normAutofit/>
          </a:bodyPr>
          <a:lstStyle/>
          <a:p>
            <a:pPr marL="0" indent="0">
              <a:lnSpc>
                <a:spcPct val="120000"/>
              </a:lnSpc>
              <a:buNone/>
            </a:pPr>
            <a:r>
              <a:rPr lang="nl-NL" sz="2666" u="sng" dirty="0">
                <a:latin typeface="Calibri" panose="020F0502020204030204" pitchFamily="34" charset="0"/>
                <a:ea typeface="Calibri" panose="020F0502020204030204" pitchFamily="34" charset="0"/>
              </a:rPr>
              <a:t>Wat werkt niet/schaadt:</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ea typeface="Calibri" panose="020F0502020204030204" pitchFamily="34" charset="0"/>
              </a:rPr>
              <a:t>Activistische programmatische aanpak Rijk -&gt; middel wordt doel</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ea typeface="Times New Roman" panose="02020603050405020304" pitchFamily="18" charset="0"/>
              </a:rPr>
              <a:t>Leren zonder goede kennisinfrastructuur</a:t>
            </a:r>
            <a:endParaRPr lang="nl-NL" sz="1866" dirty="0">
              <a:latin typeface="Calibri" panose="020F0502020204030204" pitchFamily="34" charset="0"/>
              <a:ea typeface="Calibri" panose="020F0502020204030204" pitchFamily="34" charset="0"/>
            </a:endParaRP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ea typeface="Times New Roman" panose="02020603050405020304" pitchFamily="18" charset="0"/>
              </a:rPr>
              <a:t>Interdependenties ontkennen </a:t>
            </a:r>
            <a:r>
              <a:rPr lang="nl-NL" sz="1866" dirty="0" err="1">
                <a:latin typeface="Calibri" panose="020F0502020204030204" pitchFamily="34" charset="0"/>
                <a:ea typeface="Times New Roman" panose="02020603050405020304" pitchFamily="18" charset="0"/>
              </a:rPr>
              <a:t>i.h.k.v</a:t>
            </a:r>
            <a:r>
              <a:rPr lang="nl-NL" sz="1866" dirty="0">
                <a:latin typeface="Calibri" panose="020F0502020204030204" pitchFamily="34" charset="0"/>
                <a:ea typeface="Times New Roman" panose="02020603050405020304" pitchFamily="18" charset="0"/>
              </a:rPr>
              <a:t>. beheersbaarheid</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rPr>
              <a:t>Vrijblijvendheid &amp; her-</a:t>
            </a:r>
            <a:r>
              <a:rPr lang="nl-NL" sz="1866" dirty="0" err="1">
                <a:latin typeface="Calibri" panose="020F0502020204030204" pitchFamily="34" charset="0"/>
              </a:rPr>
              <a:t>contractering</a:t>
            </a:r>
            <a:endParaRPr lang="nl-NL" sz="1866" dirty="0">
              <a:latin typeface="Calibri" panose="020F0502020204030204" pitchFamily="34" charset="0"/>
            </a:endParaRP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rPr>
              <a:t>‘Eieren van Columbus’ voor complexe vraagstukken</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rPr>
              <a:t>Systeemwereld leidend</a:t>
            </a:r>
            <a:endParaRPr lang="nl-NL" sz="1866" dirty="0"/>
          </a:p>
        </p:txBody>
      </p:sp>
      <p:pic>
        <p:nvPicPr>
          <p:cNvPr id="10" name="Afbeelding 9">
            <a:extLst>
              <a:ext uri="{FF2B5EF4-FFF2-40B4-BE49-F238E27FC236}">
                <a16:creationId xmlns:a16="http://schemas.microsoft.com/office/drawing/2014/main" id="{278FE962-2E3C-4B7F-B726-9434100CE1F7}"/>
              </a:ext>
            </a:extLst>
          </p:cNvPr>
          <p:cNvPicPr>
            <a:picLocks noChangeAspect="1"/>
          </p:cNvPicPr>
          <p:nvPr/>
        </p:nvPicPr>
        <p:blipFill>
          <a:blip r:embed="rId3"/>
          <a:stretch>
            <a:fillRect/>
          </a:stretch>
        </p:blipFill>
        <p:spPr>
          <a:xfrm>
            <a:off x="6736466" y="149760"/>
            <a:ext cx="5255723" cy="2665546"/>
          </a:xfrm>
          <a:prstGeom prst="rect">
            <a:avLst/>
          </a:prstGeom>
        </p:spPr>
      </p:pic>
      <p:sp>
        <p:nvSpPr>
          <p:cNvPr id="14" name="Tekstvak 13">
            <a:extLst>
              <a:ext uri="{FF2B5EF4-FFF2-40B4-BE49-F238E27FC236}">
                <a16:creationId xmlns:a16="http://schemas.microsoft.com/office/drawing/2014/main" id="{B8B9B9E3-DA65-492E-A0C0-FFF52412F0C5}"/>
              </a:ext>
            </a:extLst>
          </p:cNvPr>
          <p:cNvSpPr txBox="1"/>
          <p:nvPr/>
        </p:nvSpPr>
        <p:spPr>
          <a:xfrm>
            <a:off x="819637" y="2457738"/>
            <a:ext cx="6010781" cy="584391"/>
          </a:xfrm>
          <a:prstGeom prst="rect">
            <a:avLst/>
          </a:prstGeom>
          <a:noFill/>
        </p:spPr>
        <p:txBody>
          <a:bodyPr wrap="square" rtlCol="0">
            <a:spAutoFit/>
          </a:bodyPr>
          <a:lstStyle/>
          <a:p>
            <a:pPr defTabSz="609402"/>
            <a:r>
              <a:rPr lang="nl-NL" sz="1066" dirty="0">
                <a:solidFill>
                  <a:srgbClr val="072C54"/>
                </a:solidFill>
                <a:latin typeface="Calibri" panose="020F0502020204030204"/>
              </a:rPr>
              <a:t>Bronnen:</a:t>
            </a:r>
          </a:p>
          <a:p>
            <a:pPr defTabSz="609402"/>
            <a:r>
              <a:rPr lang="nl-NL" sz="1066" dirty="0">
                <a:solidFill>
                  <a:srgbClr val="072C54"/>
                </a:solidFill>
                <a:latin typeface="Calibri" panose="020F0502020204030204"/>
              </a:rPr>
              <a:t>1/PJ van Delden</a:t>
            </a:r>
          </a:p>
          <a:p>
            <a:pPr defTabSz="609402"/>
            <a:r>
              <a:rPr lang="nl-NL" sz="1066" dirty="0">
                <a:solidFill>
                  <a:srgbClr val="072C54"/>
                </a:solidFill>
                <a:latin typeface="Calibri" panose="020F0502020204030204"/>
              </a:rPr>
              <a:t>2/ Bouwstenen werkgroep leren, ontwikkelen en kennisinfrastructuur voor de hervormingsagenda jeugd</a:t>
            </a:r>
          </a:p>
        </p:txBody>
      </p:sp>
      <p:sp>
        <p:nvSpPr>
          <p:cNvPr id="19" name="Rechthoek 18">
            <a:extLst>
              <a:ext uri="{FF2B5EF4-FFF2-40B4-BE49-F238E27FC236}">
                <a16:creationId xmlns:a16="http://schemas.microsoft.com/office/drawing/2014/main" id="{D2A5D963-F77E-452D-847B-CED428BDBA98}"/>
              </a:ext>
            </a:extLst>
          </p:cNvPr>
          <p:cNvSpPr/>
          <p:nvPr/>
        </p:nvSpPr>
        <p:spPr>
          <a:xfrm>
            <a:off x="11127555" y="2666827"/>
            <a:ext cx="333353" cy="40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nl-NL" sz="2399">
              <a:solidFill>
                <a:srgbClr val="FFFFFF"/>
              </a:solidFill>
              <a:latin typeface="Calibri" panose="020F0502020204030204"/>
            </a:endParaRPr>
          </a:p>
        </p:txBody>
      </p:sp>
      <p:sp>
        <p:nvSpPr>
          <p:cNvPr id="20" name="Rechthoek 19">
            <a:extLst>
              <a:ext uri="{FF2B5EF4-FFF2-40B4-BE49-F238E27FC236}">
                <a16:creationId xmlns:a16="http://schemas.microsoft.com/office/drawing/2014/main" id="{2E4F251E-3D01-4901-A42C-A3293BB99341}"/>
              </a:ext>
            </a:extLst>
          </p:cNvPr>
          <p:cNvSpPr/>
          <p:nvPr/>
        </p:nvSpPr>
        <p:spPr>
          <a:xfrm>
            <a:off x="11127556" y="2765419"/>
            <a:ext cx="244808" cy="161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nl-NL" sz="2399">
              <a:solidFill>
                <a:srgbClr val="FFFFFF"/>
              </a:solidFill>
              <a:latin typeface="Calibri" panose="020F0502020204030204"/>
            </a:endParaRPr>
          </a:p>
        </p:txBody>
      </p:sp>
    </p:spTree>
    <p:extLst>
      <p:ext uri="{BB962C8B-B14F-4D97-AF65-F5344CB8AC3E}">
        <p14:creationId xmlns:p14="http://schemas.microsoft.com/office/powerpoint/2010/main" val="1440924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ED4FF41-8034-4240-BB4A-95D682BE2515}"/>
              </a:ext>
            </a:extLst>
          </p:cNvPr>
          <p:cNvSpPr>
            <a:spLocks noGrp="1"/>
          </p:cNvSpPr>
          <p:nvPr>
            <p:ph idx="1"/>
          </p:nvPr>
        </p:nvSpPr>
        <p:spPr>
          <a:xfrm>
            <a:off x="606084" y="3360756"/>
            <a:ext cx="5260735" cy="3942133"/>
          </a:xfrm>
        </p:spPr>
        <p:txBody>
          <a:bodyPr>
            <a:normAutofit/>
          </a:bodyPr>
          <a:lstStyle/>
          <a:p>
            <a:pPr marL="0" indent="0">
              <a:lnSpc>
                <a:spcPct val="120000"/>
              </a:lnSpc>
              <a:buNone/>
            </a:pPr>
            <a:r>
              <a:rPr lang="nl-NL" sz="2666" u="sng" dirty="0">
                <a:latin typeface="Calibri" panose="020F0502020204030204" pitchFamily="34" charset="0"/>
                <a:ea typeface="Calibri" panose="020F0502020204030204" pitchFamily="34" charset="0"/>
              </a:rPr>
              <a:t>Wat werkt niet/schaadt:</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ea typeface="Calibri" panose="020F0502020204030204" pitchFamily="34" charset="0"/>
              </a:rPr>
              <a:t>Activistische programmatische aanpak Rijk -&gt; middel wordt doel</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ea typeface="Times New Roman" panose="02020603050405020304" pitchFamily="18" charset="0"/>
              </a:rPr>
              <a:t>Leren zonder goede kennisinfrastructuur</a:t>
            </a:r>
            <a:endParaRPr lang="nl-NL" sz="1866" dirty="0">
              <a:latin typeface="Calibri" panose="020F0502020204030204" pitchFamily="34" charset="0"/>
              <a:ea typeface="Calibri" panose="020F0502020204030204" pitchFamily="34" charset="0"/>
            </a:endParaRP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ea typeface="Times New Roman" panose="02020603050405020304" pitchFamily="18" charset="0"/>
              </a:rPr>
              <a:t>Interdependenties ontkennen </a:t>
            </a:r>
            <a:r>
              <a:rPr lang="nl-NL" sz="1866" dirty="0" err="1">
                <a:latin typeface="Calibri" panose="020F0502020204030204" pitchFamily="34" charset="0"/>
                <a:ea typeface="Times New Roman" panose="02020603050405020304" pitchFamily="18" charset="0"/>
              </a:rPr>
              <a:t>i.h.k.v</a:t>
            </a:r>
            <a:r>
              <a:rPr lang="nl-NL" sz="1866" dirty="0">
                <a:latin typeface="Calibri" panose="020F0502020204030204" pitchFamily="34" charset="0"/>
                <a:ea typeface="Times New Roman" panose="02020603050405020304" pitchFamily="18" charset="0"/>
              </a:rPr>
              <a:t>. beheersbaarheid</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rPr>
              <a:t>Vrijblijvendheid &amp; </a:t>
            </a:r>
            <a:r>
              <a:rPr lang="nl-NL" sz="1866" dirty="0" err="1">
                <a:latin typeface="Calibri" panose="020F0502020204030204" pitchFamily="34" charset="0"/>
              </a:rPr>
              <a:t>hercontractering</a:t>
            </a:r>
            <a:endParaRPr lang="nl-NL" sz="1866" dirty="0">
              <a:latin typeface="Calibri" panose="020F0502020204030204" pitchFamily="34" charset="0"/>
            </a:endParaRP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rPr>
              <a:t>‘Eieren van Columbus’ voor complexe vraagstukken</a:t>
            </a:r>
          </a:p>
          <a:p>
            <a:pPr marL="457051" indent="-457051">
              <a:lnSpc>
                <a:spcPct val="100000"/>
              </a:lnSpc>
              <a:buSzPts val="1000"/>
              <a:buFont typeface="Symbol" panose="05050102010706020507" pitchFamily="18" charset="2"/>
              <a:buChar char=""/>
              <a:tabLst>
                <a:tab pos="609402" algn="l"/>
              </a:tabLst>
            </a:pPr>
            <a:r>
              <a:rPr lang="nl-NL" sz="1866" dirty="0">
                <a:latin typeface="Calibri" panose="020F0502020204030204" pitchFamily="34" charset="0"/>
              </a:rPr>
              <a:t>Systeemwereld leidend</a:t>
            </a:r>
            <a:endParaRPr lang="nl-NL" sz="1866" dirty="0"/>
          </a:p>
        </p:txBody>
      </p:sp>
      <p:sp>
        <p:nvSpPr>
          <p:cNvPr id="6" name="Tekstvak 5">
            <a:extLst>
              <a:ext uri="{FF2B5EF4-FFF2-40B4-BE49-F238E27FC236}">
                <a16:creationId xmlns:a16="http://schemas.microsoft.com/office/drawing/2014/main" id="{7DC59841-63DB-41FF-9888-6170FE015A0C}"/>
              </a:ext>
            </a:extLst>
          </p:cNvPr>
          <p:cNvSpPr txBox="1"/>
          <p:nvPr/>
        </p:nvSpPr>
        <p:spPr>
          <a:xfrm>
            <a:off x="6096000" y="3360756"/>
            <a:ext cx="5896188" cy="2881686"/>
          </a:xfrm>
          <a:prstGeom prst="rect">
            <a:avLst/>
          </a:prstGeom>
          <a:noFill/>
        </p:spPr>
        <p:txBody>
          <a:bodyPr wrap="square" rtlCol="0">
            <a:spAutoFit/>
          </a:bodyPr>
          <a:lstStyle/>
          <a:p>
            <a:pPr defTabSz="609402">
              <a:lnSpc>
                <a:spcPct val="120000"/>
              </a:lnSpc>
            </a:pPr>
            <a:r>
              <a:rPr lang="nl-NL" sz="2666" u="sng" dirty="0">
                <a:solidFill>
                  <a:srgbClr val="072C54"/>
                </a:solidFill>
                <a:latin typeface="Calibri" panose="020F0502020204030204" pitchFamily="34" charset="0"/>
                <a:ea typeface="Calibri" panose="020F0502020204030204" pitchFamily="34" charset="0"/>
              </a:rPr>
              <a:t>Wat werkt wel/versnelt:</a:t>
            </a:r>
          </a:p>
          <a:p>
            <a:pPr marL="457051" indent="-457051" defTabSz="609402">
              <a:buClr>
                <a:srgbClr val="BCB361"/>
              </a:buClr>
              <a:buSzPts val="1000"/>
              <a:buFont typeface="Symbol" panose="05050102010706020507" pitchFamily="18" charset="2"/>
              <a:buChar char=""/>
              <a:tabLst>
                <a:tab pos="609402" algn="l"/>
              </a:tabLst>
            </a:pPr>
            <a:r>
              <a:rPr lang="nl-NL" sz="1866" dirty="0">
                <a:solidFill>
                  <a:srgbClr val="072C54"/>
                </a:solidFill>
                <a:latin typeface="Calibri" panose="020F0502020204030204" pitchFamily="34" charset="0"/>
                <a:ea typeface="Times New Roman" panose="02020603050405020304" pitchFamily="18" charset="0"/>
              </a:rPr>
              <a:t>Maatschappelijke opgaven: focus &amp; keuzes o.b.v. data, kennis &amp; budget</a:t>
            </a:r>
          </a:p>
          <a:p>
            <a:pPr marL="457051" indent="-457051" defTabSz="609402">
              <a:buClr>
                <a:srgbClr val="BCB361"/>
              </a:buClr>
              <a:buSzPts val="1000"/>
              <a:buFont typeface="Symbol" panose="05050102010706020507" pitchFamily="18" charset="2"/>
              <a:buChar char=""/>
              <a:tabLst>
                <a:tab pos="609402" algn="l"/>
              </a:tabLst>
            </a:pPr>
            <a:r>
              <a:rPr lang="nl-NL" sz="1866" dirty="0">
                <a:solidFill>
                  <a:srgbClr val="072C54"/>
                </a:solidFill>
                <a:latin typeface="Calibri" panose="020F0502020204030204" pitchFamily="34" charset="0"/>
                <a:ea typeface="Times New Roman" panose="02020603050405020304" pitchFamily="18" charset="0"/>
              </a:rPr>
              <a:t>Gekoppelde kennis- onderzoek en innovatieagenda</a:t>
            </a:r>
          </a:p>
          <a:p>
            <a:pPr marL="457051" indent="-457051" defTabSz="609402">
              <a:buClr>
                <a:srgbClr val="BCB361"/>
              </a:buClr>
              <a:buSzPts val="1000"/>
              <a:buFont typeface="Symbol" panose="05050102010706020507" pitchFamily="18" charset="2"/>
              <a:buChar char=""/>
              <a:tabLst>
                <a:tab pos="609402" algn="l"/>
              </a:tabLst>
            </a:pPr>
            <a:r>
              <a:rPr lang="nl-NL" sz="1866" dirty="0">
                <a:solidFill>
                  <a:srgbClr val="072C54"/>
                </a:solidFill>
                <a:latin typeface="Calibri" panose="020F0502020204030204" pitchFamily="34" charset="0"/>
                <a:ea typeface="Times New Roman" panose="02020603050405020304" pitchFamily="18" charset="0"/>
              </a:rPr>
              <a:t>Vasthoudende domein-overstijgende ontwikkelbenadering; eenheid van taal</a:t>
            </a:r>
            <a:endParaRPr lang="nl-NL" sz="1866" dirty="0">
              <a:solidFill>
                <a:srgbClr val="072C54"/>
              </a:solidFill>
              <a:latin typeface="Calibri" panose="020F0502020204030204" pitchFamily="34" charset="0"/>
              <a:ea typeface="Calibri" panose="020F0502020204030204" pitchFamily="34" charset="0"/>
            </a:endParaRPr>
          </a:p>
          <a:p>
            <a:pPr marL="457051" indent="-457051" defTabSz="609402">
              <a:buClr>
                <a:srgbClr val="BCB361"/>
              </a:buClr>
              <a:buSzPts val="1000"/>
              <a:buFont typeface="Symbol" panose="05050102010706020507" pitchFamily="18" charset="2"/>
              <a:buChar char=""/>
              <a:tabLst>
                <a:tab pos="609402" algn="l"/>
              </a:tabLst>
            </a:pPr>
            <a:r>
              <a:rPr lang="nl-NL" sz="1866" dirty="0">
                <a:solidFill>
                  <a:srgbClr val="072C54"/>
                </a:solidFill>
                <a:latin typeface="Calibri" panose="020F0502020204030204" pitchFamily="34" charset="0"/>
                <a:ea typeface="Times New Roman" panose="02020603050405020304" pitchFamily="18" charset="0"/>
              </a:rPr>
              <a:t>Rolvastheid</a:t>
            </a:r>
            <a:endParaRPr lang="nl-NL" sz="1866" dirty="0">
              <a:solidFill>
                <a:srgbClr val="072C54"/>
              </a:solidFill>
              <a:latin typeface="Calibri" panose="020F0502020204030204" pitchFamily="34" charset="0"/>
              <a:ea typeface="Calibri" panose="020F0502020204030204" pitchFamily="34" charset="0"/>
            </a:endParaRPr>
          </a:p>
          <a:p>
            <a:pPr marL="457051" indent="-457051" defTabSz="609402">
              <a:buClr>
                <a:srgbClr val="BCB361"/>
              </a:buClr>
              <a:buSzPts val="1000"/>
              <a:buFont typeface="Symbol" panose="05050102010706020507" pitchFamily="18" charset="2"/>
              <a:buChar char=""/>
              <a:tabLst>
                <a:tab pos="609402" algn="l"/>
              </a:tabLst>
            </a:pPr>
            <a:r>
              <a:rPr lang="nl-NL" sz="1866" dirty="0">
                <a:solidFill>
                  <a:srgbClr val="072C54"/>
                </a:solidFill>
                <a:latin typeface="Calibri" panose="020F0502020204030204" pitchFamily="34" charset="0"/>
                <a:ea typeface="Calibri" panose="020F0502020204030204" pitchFamily="34" charset="0"/>
              </a:rPr>
              <a:t>10-jaren plan met </a:t>
            </a:r>
            <a:r>
              <a:rPr lang="nl-NL" sz="1866" dirty="0" err="1">
                <a:solidFill>
                  <a:srgbClr val="072C54"/>
                </a:solidFill>
                <a:latin typeface="Calibri" panose="020F0502020204030204" pitchFamily="34" charset="0"/>
                <a:ea typeface="Calibri" panose="020F0502020204030204" pitchFamily="34" charset="0"/>
              </a:rPr>
              <a:t>quick</a:t>
            </a:r>
            <a:r>
              <a:rPr lang="nl-NL" sz="1866" dirty="0">
                <a:solidFill>
                  <a:srgbClr val="072C54"/>
                </a:solidFill>
                <a:latin typeface="Calibri" panose="020F0502020204030204" pitchFamily="34" charset="0"/>
                <a:ea typeface="Calibri" panose="020F0502020204030204" pitchFamily="34" charset="0"/>
              </a:rPr>
              <a:t> </a:t>
            </a:r>
            <a:r>
              <a:rPr lang="nl-NL" sz="1866" dirty="0" err="1">
                <a:solidFill>
                  <a:srgbClr val="072C54"/>
                </a:solidFill>
                <a:latin typeface="Calibri" panose="020F0502020204030204" pitchFamily="34" charset="0"/>
                <a:ea typeface="Calibri" panose="020F0502020204030204" pitchFamily="34" charset="0"/>
              </a:rPr>
              <a:t>wins</a:t>
            </a:r>
            <a:endParaRPr lang="nl-NL" sz="1866" dirty="0">
              <a:solidFill>
                <a:srgbClr val="072C54"/>
              </a:solidFill>
              <a:latin typeface="Calibri" panose="020F0502020204030204" pitchFamily="34" charset="0"/>
              <a:ea typeface="Calibri" panose="020F0502020204030204" pitchFamily="34" charset="0"/>
            </a:endParaRPr>
          </a:p>
          <a:p>
            <a:pPr marL="457051" indent="-457051" defTabSz="609402">
              <a:buClr>
                <a:srgbClr val="BCB361"/>
              </a:buClr>
              <a:buSzPts val="1000"/>
              <a:buFont typeface="Symbol" panose="05050102010706020507" pitchFamily="18" charset="2"/>
              <a:buChar char=""/>
              <a:tabLst>
                <a:tab pos="609402" algn="l"/>
              </a:tabLst>
            </a:pPr>
            <a:r>
              <a:rPr lang="nl-NL" sz="1866" dirty="0">
                <a:solidFill>
                  <a:srgbClr val="072C54"/>
                </a:solidFill>
                <a:latin typeface="Calibri" panose="020F0502020204030204" pitchFamily="34" charset="0"/>
                <a:ea typeface="Times New Roman" panose="02020603050405020304" pitchFamily="18" charset="0"/>
              </a:rPr>
              <a:t>Leefwereld leidend; Jongeren echt betrekken</a:t>
            </a:r>
          </a:p>
        </p:txBody>
      </p:sp>
      <p:cxnSp>
        <p:nvCxnSpPr>
          <p:cNvPr id="8" name="Rechte verbindingslijn 7">
            <a:extLst>
              <a:ext uri="{FF2B5EF4-FFF2-40B4-BE49-F238E27FC236}">
                <a16:creationId xmlns:a16="http://schemas.microsoft.com/office/drawing/2014/main" id="{86BAE0C1-A5EE-45AB-B1CC-74465651907D}"/>
              </a:ext>
            </a:extLst>
          </p:cNvPr>
          <p:cNvCxnSpPr>
            <a:cxnSpLocks/>
          </p:cNvCxnSpPr>
          <p:nvPr/>
        </p:nvCxnSpPr>
        <p:spPr>
          <a:xfrm flipH="1">
            <a:off x="5981410" y="4050026"/>
            <a:ext cx="1" cy="237750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278FE962-2E3C-4B7F-B726-9434100CE1F7}"/>
              </a:ext>
            </a:extLst>
          </p:cNvPr>
          <p:cNvPicPr>
            <a:picLocks noChangeAspect="1"/>
          </p:cNvPicPr>
          <p:nvPr/>
        </p:nvPicPr>
        <p:blipFill>
          <a:blip r:embed="rId3"/>
          <a:stretch>
            <a:fillRect/>
          </a:stretch>
        </p:blipFill>
        <p:spPr>
          <a:xfrm>
            <a:off x="8064869" y="149759"/>
            <a:ext cx="3927319" cy="2923343"/>
          </a:xfrm>
          <a:prstGeom prst="rect">
            <a:avLst/>
          </a:prstGeom>
        </p:spPr>
      </p:pic>
      <p:sp>
        <p:nvSpPr>
          <p:cNvPr id="14" name="Tekstvak 13">
            <a:extLst>
              <a:ext uri="{FF2B5EF4-FFF2-40B4-BE49-F238E27FC236}">
                <a16:creationId xmlns:a16="http://schemas.microsoft.com/office/drawing/2014/main" id="{B8B9B9E3-DA65-492E-A0C0-FFF52412F0C5}"/>
              </a:ext>
            </a:extLst>
          </p:cNvPr>
          <p:cNvSpPr txBox="1"/>
          <p:nvPr/>
        </p:nvSpPr>
        <p:spPr>
          <a:xfrm>
            <a:off x="819637" y="2457738"/>
            <a:ext cx="6010781" cy="584391"/>
          </a:xfrm>
          <a:prstGeom prst="rect">
            <a:avLst/>
          </a:prstGeom>
          <a:noFill/>
        </p:spPr>
        <p:txBody>
          <a:bodyPr wrap="square" rtlCol="0">
            <a:spAutoFit/>
          </a:bodyPr>
          <a:lstStyle/>
          <a:p>
            <a:pPr defTabSz="609402"/>
            <a:r>
              <a:rPr lang="nl-NL" sz="1066" dirty="0">
                <a:solidFill>
                  <a:srgbClr val="072C54"/>
                </a:solidFill>
                <a:latin typeface="Calibri" panose="020F0502020204030204"/>
              </a:rPr>
              <a:t>Bronnen:</a:t>
            </a:r>
          </a:p>
          <a:p>
            <a:pPr defTabSz="609402"/>
            <a:r>
              <a:rPr lang="nl-NL" sz="1066" dirty="0">
                <a:solidFill>
                  <a:srgbClr val="072C54"/>
                </a:solidFill>
                <a:latin typeface="Calibri" panose="020F0502020204030204"/>
              </a:rPr>
              <a:t>1/PJ van Delden</a:t>
            </a:r>
          </a:p>
          <a:p>
            <a:pPr defTabSz="609402"/>
            <a:r>
              <a:rPr lang="nl-NL" sz="1066" dirty="0">
                <a:solidFill>
                  <a:srgbClr val="072C54"/>
                </a:solidFill>
                <a:latin typeface="Calibri" panose="020F0502020204030204"/>
              </a:rPr>
              <a:t>2/ Bouwstenen werkgroep leren, ontwikkelen en kennisinfrastructuur voor de hervormingsagenda jeugd</a:t>
            </a:r>
          </a:p>
        </p:txBody>
      </p:sp>
    </p:spTree>
    <p:extLst>
      <p:ext uri="{BB962C8B-B14F-4D97-AF65-F5344CB8AC3E}">
        <p14:creationId xmlns:p14="http://schemas.microsoft.com/office/powerpoint/2010/main" val="128856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0CEE7-DED5-406E-AF0D-9195D1F6FA71}"/>
              </a:ext>
            </a:extLst>
          </p:cNvPr>
          <p:cNvSpPr>
            <a:spLocks noGrp="1"/>
          </p:cNvSpPr>
          <p:nvPr>
            <p:ph type="title"/>
          </p:nvPr>
        </p:nvSpPr>
        <p:spPr/>
        <p:txBody>
          <a:bodyPr>
            <a:normAutofit/>
          </a:bodyPr>
          <a:lstStyle/>
          <a:p>
            <a:r>
              <a:rPr lang="nl-NL" dirty="0"/>
              <a:t>En wat doen we in Haaglanden?</a:t>
            </a:r>
          </a:p>
        </p:txBody>
      </p:sp>
      <p:sp>
        <p:nvSpPr>
          <p:cNvPr id="4" name="Tijdelijke aanduiding voor voettekst 3">
            <a:extLst>
              <a:ext uri="{FF2B5EF4-FFF2-40B4-BE49-F238E27FC236}">
                <a16:creationId xmlns:a16="http://schemas.microsoft.com/office/drawing/2014/main" id="{7344BF16-5FB7-4491-91CD-151DB25730A4}"/>
              </a:ext>
            </a:extLst>
          </p:cNvPr>
          <p:cNvSpPr>
            <a:spLocks noGrp="1"/>
          </p:cNvSpPr>
          <p:nvPr>
            <p:ph type="ftr" sz="quarter" idx="11"/>
          </p:nvPr>
        </p:nvSpPr>
        <p:spPr/>
        <p:txBody>
          <a:bodyPr/>
          <a:lstStyle/>
          <a:p>
            <a:pPr defTabSz="609402"/>
            <a:r>
              <a:rPr lang="nl-NL">
                <a:solidFill>
                  <a:srgbClr val="8D8683"/>
                </a:solidFill>
                <a:latin typeface="Calibri" panose="020F0502020204030204"/>
              </a:rPr>
              <a:t>xxxxxx</a:t>
            </a:r>
            <a:endParaRPr lang="nl-NL" dirty="0">
              <a:solidFill>
                <a:srgbClr val="8D8683"/>
              </a:solidFill>
              <a:latin typeface="Calibri" panose="020F0502020204030204"/>
            </a:endParaRPr>
          </a:p>
        </p:txBody>
      </p:sp>
    </p:spTree>
    <p:extLst>
      <p:ext uri="{BB962C8B-B14F-4D97-AF65-F5344CB8AC3E}">
        <p14:creationId xmlns:p14="http://schemas.microsoft.com/office/powerpoint/2010/main" val="208000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972D5-3C3A-40DF-AA1B-20D422B4AE52}"/>
              </a:ext>
            </a:extLst>
          </p:cNvPr>
          <p:cNvSpPr>
            <a:spLocks noGrp="1"/>
          </p:cNvSpPr>
          <p:nvPr>
            <p:ph type="title"/>
          </p:nvPr>
        </p:nvSpPr>
        <p:spPr/>
        <p:txBody>
          <a:bodyPr/>
          <a:lstStyle/>
          <a:p>
            <a:r>
              <a:rPr lang="nl-NL" dirty="0"/>
              <a:t>Dialoog:</a:t>
            </a:r>
          </a:p>
        </p:txBody>
      </p:sp>
      <p:sp>
        <p:nvSpPr>
          <p:cNvPr id="3" name="Tijdelijke aanduiding voor inhoud 2">
            <a:extLst>
              <a:ext uri="{FF2B5EF4-FFF2-40B4-BE49-F238E27FC236}">
                <a16:creationId xmlns:a16="http://schemas.microsoft.com/office/drawing/2014/main" id="{E15B1A41-6658-4D2C-A3A3-AFC1D6FDA34E}"/>
              </a:ext>
            </a:extLst>
          </p:cNvPr>
          <p:cNvSpPr>
            <a:spLocks noGrp="1"/>
          </p:cNvSpPr>
          <p:nvPr>
            <p:ph idx="1"/>
          </p:nvPr>
        </p:nvSpPr>
        <p:spPr>
          <a:xfrm>
            <a:off x="1445225" y="2234511"/>
            <a:ext cx="10208612" cy="4484645"/>
          </a:xfrm>
        </p:spPr>
        <p:txBody>
          <a:bodyPr>
            <a:normAutofit fontScale="92500" lnSpcReduction="20000"/>
          </a:bodyPr>
          <a:lstStyle/>
          <a:p>
            <a:pPr>
              <a:lnSpc>
                <a:spcPct val="120000"/>
              </a:lnSpc>
            </a:pPr>
            <a:r>
              <a:rPr lang="nl-NL" dirty="0"/>
              <a:t>In hoeverre lukt het ons om de gezamenlijke ambitie te formuleren?</a:t>
            </a:r>
          </a:p>
          <a:p>
            <a:pPr lvl="1">
              <a:lnSpc>
                <a:spcPct val="120000"/>
              </a:lnSpc>
            </a:pPr>
            <a:r>
              <a:rPr lang="nl-NL" dirty="0"/>
              <a:t>Wat helpt?</a:t>
            </a:r>
          </a:p>
          <a:p>
            <a:pPr lvl="1">
              <a:lnSpc>
                <a:spcPct val="120000"/>
              </a:lnSpc>
            </a:pPr>
            <a:r>
              <a:rPr lang="nl-NL" dirty="0"/>
              <a:t>Wat werkt belemmerend?</a:t>
            </a:r>
          </a:p>
          <a:p>
            <a:pPr lvl="1">
              <a:lnSpc>
                <a:spcPct val="120000"/>
              </a:lnSpc>
            </a:pPr>
            <a:r>
              <a:rPr lang="nl-NL" dirty="0"/>
              <a:t>Is jouw bijdrage daarbij onderdeel van de oplossing? Of soms ook het probleem?</a:t>
            </a:r>
          </a:p>
          <a:p>
            <a:pPr marL="609402" lvl="1" indent="0">
              <a:lnSpc>
                <a:spcPct val="120000"/>
              </a:lnSpc>
              <a:buNone/>
            </a:pPr>
            <a:endParaRPr lang="nl-NL" dirty="0"/>
          </a:p>
          <a:p>
            <a:pPr>
              <a:lnSpc>
                <a:spcPct val="120000"/>
              </a:lnSpc>
            </a:pPr>
            <a:r>
              <a:rPr lang="nl-NL" dirty="0"/>
              <a:t>Kunnen wij elkaar vasthouden op die inhoudelijke ambitie?</a:t>
            </a:r>
          </a:p>
          <a:p>
            <a:pPr lvl="1">
              <a:lnSpc>
                <a:spcPct val="120000"/>
              </a:lnSpc>
            </a:pPr>
            <a:r>
              <a:rPr lang="nl-NL" dirty="0"/>
              <a:t>Wanneer lukt dat goed? Voorbeelden?</a:t>
            </a:r>
          </a:p>
          <a:p>
            <a:pPr lvl="1">
              <a:lnSpc>
                <a:spcPct val="120000"/>
              </a:lnSpc>
            </a:pPr>
            <a:r>
              <a:rPr lang="nl-NL" dirty="0"/>
              <a:t>Wanneer is dat spannend? En dan?</a:t>
            </a:r>
          </a:p>
          <a:p>
            <a:pPr lvl="1">
              <a:lnSpc>
                <a:spcPct val="120000"/>
              </a:lnSpc>
            </a:pPr>
            <a:endParaRPr lang="nl-NL" dirty="0"/>
          </a:p>
          <a:p>
            <a:pPr>
              <a:lnSpc>
                <a:spcPct val="120000"/>
              </a:lnSpc>
            </a:pPr>
            <a:r>
              <a:rPr lang="nl-NL" dirty="0"/>
              <a:t>Hoe nu verder?</a:t>
            </a:r>
          </a:p>
          <a:p>
            <a:pPr marL="609402" lvl="1" indent="0">
              <a:lnSpc>
                <a:spcPct val="120000"/>
              </a:lnSpc>
              <a:buNone/>
            </a:pPr>
            <a:endParaRPr lang="nl-NL" dirty="0"/>
          </a:p>
          <a:p>
            <a:pPr>
              <a:lnSpc>
                <a:spcPct val="120000"/>
              </a:lnSpc>
            </a:pPr>
            <a:endParaRPr lang="nl-NL" dirty="0"/>
          </a:p>
        </p:txBody>
      </p:sp>
    </p:spTree>
    <p:extLst>
      <p:ext uri="{BB962C8B-B14F-4D97-AF65-F5344CB8AC3E}">
        <p14:creationId xmlns:p14="http://schemas.microsoft.com/office/powerpoint/2010/main" val="216838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02C8B4-05BB-2D49-87F9-BB39C814B5A8}"/>
              </a:ext>
            </a:extLst>
          </p:cNvPr>
          <p:cNvSpPr>
            <a:spLocks noGrp="1"/>
          </p:cNvSpPr>
          <p:nvPr>
            <p:ph idx="1"/>
          </p:nvPr>
        </p:nvSpPr>
        <p:spPr/>
        <p:txBody>
          <a:bodyPr>
            <a:normAutofit fontScale="92500"/>
          </a:bodyPr>
          <a:lstStyle/>
          <a:p>
            <a:endParaRPr lang="nl-NL" dirty="0"/>
          </a:p>
          <a:p>
            <a:pPr marL="0" indent="0">
              <a:buNone/>
            </a:pPr>
            <a:r>
              <a:rPr lang="nl-NL" dirty="0"/>
              <a:t>De Hervormingsagenda vloeit voort uit de uitspraak van de Arbitragecommissie:</a:t>
            </a:r>
          </a:p>
          <a:p>
            <a:pPr marL="0" indent="0">
              <a:buNone/>
            </a:pPr>
            <a:endParaRPr lang="nl-NL" dirty="0"/>
          </a:p>
          <a:p>
            <a:pPr marL="514350" indent="-514350">
              <a:buAutoNum type="arabicPeriod"/>
            </a:pPr>
            <a:r>
              <a:rPr lang="nl-NL" dirty="0"/>
              <a:t>Erkenning van de tekorten en de opdracht aan het Kabinet om te compenseren én!!</a:t>
            </a:r>
          </a:p>
          <a:p>
            <a:pPr marL="514350" indent="-514350">
              <a:buAutoNum type="arabicPeriod"/>
            </a:pPr>
            <a:r>
              <a:rPr lang="nl-NL" dirty="0"/>
              <a:t>uitspraak dat stelsel niet houdbaar is en dat maatregelen (de hervormingsagenda) nodig zijn om de kosten voor de jeugdzorg terug te brengen</a:t>
            </a:r>
          </a:p>
        </p:txBody>
      </p:sp>
      <p:sp>
        <p:nvSpPr>
          <p:cNvPr id="4" name="Tijdelijke aanduiding voor dianummer 3">
            <a:extLst>
              <a:ext uri="{FF2B5EF4-FFF2-40B4-BE49-F238E27FC236}">
                <a16:creationId xmlns:a16="http://schemas.microsoft.com/office/drawing/2014/main" id="{7FF897E2-7393-6843-8868-66B6D51F54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2CA1C-7D7F-B844-9FC0-1D1D26160D60}" type="slidenum">
              <a:rPr kumimoji="0" lang="nl-NL" sz="1200" b="0" i="0" u="none" strike="noStrike" kern="1200" cap="none" spc="0" normalizeH="0" baseline="0" noProof="0" smtClean="0">
                <a:ln>
                  <a:noFill/>
                </a:ln>
                <a:solidFill>
                  <a:srgbClr val="3F336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srgbClr val="3F336E"/>
              </a:solidFill>
              <a:effectLst/>
              <a:uLnTx/>
              <a:uFillTx/>
              <a:latin typeface="Arial" panose="020B0604020202020204" pitchFamily="34" charset="0"/>
              <a:ea typeface="+mn-ea"/>
              <a:cs typeface="Arial" panose="020B0604020202020204" pitchFamily="34" charset="0"/>
            </a:endParaRPr>
          </a:p>
        </p:txBody>
      </p:sp>
      <p:pic>
        <p:nvPicPr>
          <p:cNvPr id="7" name="Tijdelijke aanduiding voor afbeelding 6">
            <a:extLst>
              <a:ext uri="{FF2B5EF4-FFF2-40B4-BE49-F238E27FC236}">
                <a16:creationId xmlns:a16="http://schemas.microsoft.com/office/drawing/2014/main" id="{2C02CD9A-CF20-2848-80FC-56B0BED43A6B}"/>
              </a:ext>
            </a:extLst>
          </p:cNvPr>
          <p:cNvPicPr>
            <a:picLocks noGrp="1" noChangeAspect="1"/>
          </p:cNvPicPr>
          <p:nvPr>
            <p:ph type="pic" idx="13"/>
          </p:nvPr>
        </p:nvPicPr>
        <p:blipFill>
          <a:blip r:embed="rId3"/>
          <a:srcRect l="4961" r="4961"/>
          <a:stretch>
            <a:fillRect/>
          </a:stretch>
        </p:blipFill>
        <p:spPr/>
      </p:pic>
      <p:sp>
        <p:nvSpPr>
          <p:cNvPr id="6" name="Titel 1">
            <a:extLst>
              <a:ext uri="{FF2B5EF4-FFF2-40B4-BE49-F238E27FC236}">
                <a16:creationId xmlns:a16="http://schemas.microsoft.com/office/drawing/2014/main" id="{41F75288-FE8F-4F56-9F29-E5F3A51D4F61}"/>
              </a:ext>
            </a:extLst>
          </p:cNvPr>
          <p:cNvSpPr>
            <a:spLocks noGrp="1"/>
          </p:cNvSpPr>
          <p:nvPr>
            <p:ph type="title"/>
          </p:nvPr>
        </p:nvSpPr>
        <p:spPr>
          <a:xfrm>
            <a:off x="720725" y="1260475"/>
            <a:ext cx="6846888" cy="931863"/>
          </a:xfrm>
        </p:spPr>
        <p:txBody>
          <a:bodyPr/>
          <a:lstStyle/>
          <a:p>
            <a:r>
              <a:rPr lang="nl-NL" dirty="0"/>
              <a:t>De Hervormingsagenda, wat is dat eigenlijk?</a:t>
            </a:r>
          </a:p>
        </p:txBody>
      </p:sp>
    </p:spTree>
    <p:extLst>
      <p:ext uri="{BB962C8B-B14F-4D97-AF65-F5344CB8AC3E}">
        <p14:creationId xmlns:p14="http://schemas.microsoft.com/office/powerpoint/2010/main" val="5121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02C8B4-05BB-2D49-87F9-BB39C814B5A8}"/>
              </a:ext>
            </a:extLst>
          </p:cNvPr>
          <p:cNvSpPr>
            <a:spLocks noGrp="1"/>
          </p:cNvSpPr>
          <p:nvPr>
            <p:ph idx="1"/>
          </p:nvPr>
        </p:nvSpPr>
        <p:spPr/>
        <p:txBody>
          <a:bodyPr>
            <a:normAutofit lnSpcReduction="10000"/>
          </a:bodyPr>
          <a:lstStyle/>
          <a:p>
            <a:endParaRPr lang="nl-NL" dirty="0"/>
          </a:p>
          <a:p>
            <a:r>
              <a:rPr lang="nl-NL" dirty="0"/>
              <a:t>Uitspraak van de Arbitragecommissie leidt tot een maximaal te behalen besparing van € 1 </a:t>
            </a:r>
            <a:r>
              <a:rPr lang="nl-NL" dirty="0" err="1"/>
              <a:t>mld</a:t>
            </a:r>
            <a:r>
              <a:rPr lang="nl-NL" dirty="0"/>
              <a:t> tot 2028</a:t>
            </a:r>
          </a:p>
          <a:p>
            <a:r>
              <a:rPr lang="nl-NL" dirty="0"/>
              <a:t>Werkgroepen bestaand uit rijk, gemeenten, aanbieders, professionals en </a:t>
            </a:r>
            <a:r>
              <a:rPr lang="nl-NL" dirty="0" err="1"/>
              <a:t>clienten</a:t>
            </a:r>
            <a:r>
              <a:rPr lang="nl-NL" dirty="0"/>
              <a:t> werken de maatregelen uit en toetsen de haalbaarheid</a:t>
            </a:r>
          </a:p>
          <a:p>
            <a:r>
              <a:rPr lang="nl-NL" dirty="0"/>
              <a:t>Coalitieakkoord: extra te behalen besparing van 0,5 mld.</a:t>
            </a:r>
          </a:p>
          <a:p>
            <a:pPr marL="0" indent="0">
              <a:buNone/>
            </a:pPr>
            <a:endParaRPr lang="nl-NL" dirty="0"/>
          </a:p>
        </p:txBody>
      </p:sp>
      <p:sp>
        <p:nvSpPr>
          <p:cNvPr id="4" name="Tijdelijke aanduiding voor dianummer 3">
            <a:extLst>
              <a:ext uri="{FF2B5EF4-FFF2-40B4-BE49-F238E27FC236}">
                <a16:creationId xmlns:a16="http://schemas.microsoft.com/office/drawing/2014/main" id="{7FF897E2-7393-6843-8868-66B6D51F54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2CA1C-7D7F-B844-9FC0-1D1D26160D60}" type="slidenum">
              <a:rPr kumimoji="0" lang="nl-NL" sz="1200" b="0" i="0" u="none" strike="noStrike" kern="1200" cap="none" spc="0" normalizeH="0" baseline="0" noProof="0" smtClean="0">
                <a:ln>
                  <a:noFill/>
                </a:ln>
                <a:solidFill>
                  <a:srgbClr val="3F336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srgbClr val="3F336E"/>
              </a:solidFill>
              <a:effectLst/>
              <a:uLnTx/>
              <a:uFillTx/>
              <a:latin typeface="Arial" panose="020B0604020202020204" pitchFamily="34" charset="0"/>
              <a:ea typeface="+mn-ea"/>
              <a:cs typeface="Arial" panose="020B0604020202020204" pitchFamily="34" charset="0"/>
            </a:endParaRPr>
          </a:p>
        </p:txBody>
      </p:sp>
      <p:pic>
        <p:nvPicPr>
          <p:cNvPr id="7" name="Tijdelijke aanduiding voor afbeelding 6">
            <a:extLst>
              <a:ext uri="{FF2B5EF4-FFF2-40B4-BE49-F238E27FC236}">
                <a16:creationId xmlns:a16="http://schemas.microsoft.com/office/drawing/2014/main" id="{2C02CD9A-CF20-2848-80FC-56B0BED43A6B}"/>
              </a:ext>
            </a:extLst>
          </p:cNvPr>
          <p:cNvPicPr>
            <a:picLocks noGrp="1" noChangeAspect="1"/>
          </p:cNvPicPr>
          <p:nvPr>
            <p:ph type="pic" idx="13"/>
          </p:nvPr>
        </p:nvPicPr>
        <p:blipFill>
          <a:blip r:embed="rId3"/>
          <a:srcRect l="4961" r="4961"/>
          <a:stretch>
            <a:fillRect/>
          </a:stretch>
        </p:blipFill>
        <p:spPr/>
      </p:pic>
      <p:sp>
        <p:nvSpPr>
          <p:cNvPr id="6" name="Titel 1">
            <a:extLst>
              <a:ext uri="{FF2B5EF4-FFF2-40B4-BE49-F238E27FC236}">
                <a16:creationId xmlns:a16="http://schemas.microsoft.com/office/drawing/2014/main" id="{41F75288-FE8F-4F56-9F29-E5F3A51D4F61}"/>
              </a:ext>
            </a:extLst>
          </p:cNvPr>
          <p:cNvSpPr>
            <a:spLocks noGrp="1"/>
          </p:cNvSpPr>
          <p:nvPr>
            <p:ph type="title"/>
          </p:nvPr>
        </p:nvSpPr>
        <p:spPr>
          <a:xfrm>
            <a:off x="720725" y="1260475"/>
            <a:ext cx="6846888" cy="931863"/>
          </a:xfrm>
        </p:spPr>
        <p:txBody>
          <a:bodyPr/>
          <a:lstStyle/>
          <a:p>
            <a:r>
              <a:rPr lang="nl-NL" dirty="0"/>
              <a:t>Waarom nu een patstelling?</a:t>
            </a:r>
          </a:p>
        </p:txBody>
      </p:sp>
    </p:spTree>
    <p:extLst>
      <p:ext uri="{BB962C8B-B14F-4D97-AF65-F5344CB8AC3E}">
        <p14:creationId xmlns:p14="http://schemas.microsoft.com/office/powerpoint/2010/main" val="159455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C019E-F052-8648-B22C-707BF1D96086}"/>
              </a:ext>
            </a:extLst>
          </p:cNvPr>
          <p:cNvSpPr>
            <a:spLocks noGrp="1"/>
          </p:cNvSpPr>
          <p:nvPr>
            <p:ph type="title"/>
          </p:nvPr>
        </p:nvSpPr>
        <p:spPr>
          <a:xfrm>
            <a:off x="602554" y="1092221"/>
            <a:ext cx="11318202" cy="753358"/>
          </a:xfrm>
        </p:spPr>
        <p:txBody>
          <a:bodyPr/>
          <a:lstStyle/>
          <a:p>
            <a:r>
              <a:rPr lang="nl-NL" dirty="0">
                <a:latin typeface="Corbel" panose="020B0503020204020204" pitchFamily="34" charset="0"/>
              </a:rPr>
              <a:t>Bouwstenen Hervormingsagenda en parallelle ontwikkelingen</a:t>
            </a:r>
          </a:p>
        </p:txBody>
      </p:sp>
      <p:sp>
        <p:nvSpPr>
          <p:cNvPr id="3" name="Tijdelijke aanduiding voor inhoud 2">
            <a:extLst>
              <a:ext uri="{FF2B5EF4-FFF2-40B4-BE49-F238E27FC236}">
                <a16:creationId xmlns:a16="http://schemas.microsoft.com/office/drawing/2014/main" id="{CA001F60-6128-044C-844C-1F9D3FB173E3}"/>
              </a:ext>
            </a:extLst>
          </p:cNvPr>
          <p:cNvSpPr>
            <a:spLocks noGrp="1"/>
          </p:cNvSpPr>
          <p:nvPr>
            <p:ph idx="1"/>
          </p:nvPr>
        </p:nvSpPr>
        <p:spPr>
          <a:xfrm>
            <a:off x="688095" y="2358186"/>
            <a:ext cx="5548720" cy="3998164"/>
          </a:xfrm>
        </p:spPr>
        <p:txBody>
          <a:bodyPr>
            <a:normAutofit/>
          </a:bodyPr>
          <a:lstStyle/>
          <a:p>
            <a:pPr marL="0" indent="0">
              <a:buNone/>
            </a:pPr>
            <a:r>
              <a:rPr lang="nl-NL" b="1" dirty="0">
                <a:latin typeface="Corbel" panose="020B0503020204020204" pitchFamily="34" charset="0"/>
              </a:rPr>
              <a:t>Hervormingsagenda</a:t>
            </a:r>
          </a:p>
          <a:p>
            <a:r>
              <a:rPr lang="nl-NL" i="1" dirty="0">
                <a:latin typeface="Corbel" panose="020B0503020204020204" pitchFamily="34" charset="0"/>
              </a:rPr>
              <a:t>Reikwijdte Jeugdwet en preventie</a:t>
            </a:r>
          </a:p>
          <a:p>
            <a:r>
              <a:rPr lang="nl-NL" i="1" dirty="0">
                <a:latin typeface="Corbel" panose="020B0503020204020204" pitchFamily="34" charset="0"/>
              </a:rPr>
              <a:t>Inkoop en administratie</a:t>
            </a:r>
          </a:p>
          <a:p>
            <a:r>
              <a:rPr lang="nl-NL" i="1" dirty="0">
                <a:latin typeface="Corbel" panose="020B0503020204020204" pitchFamily="34" charset="0"/>
              </a:rPr>
              <a:t>Toegang en zo thuis mogelijk</a:t>
            </a:r>
          </a:p>
          <a:p>
            <a:r>
              <a:rPr lang="nl-NL" i="1" dirty="0">
                <a:latin typeface="Corbel" panose="020B0503020204020204" pitchFamily="34" charset="0"/>
              </a:rPr>
              <a:t>Kwaliteit en effectiviteit</a:t>
            </a:r>
          </a:p>
          <a:p>
            <a:r>
              <a:rPr lang="nl-NL" i="1" dirty="0">
                <a:latin typeface="Corbel" panose="020B0503020204020204" pitchFamily="34" charset="0"/>
              </a:rPr>
              <a:t>Regionalisering</a:t>
            </a:r>
          </a:p>
          <a:p>
            <a:r>
              <a:rPr lang="nl-NL" b="1" i="1" dirty="0">
                <a:latin typeface="Corbel" panose="020B0503020204020204" pitchFamily="34" charset="0"/>
              </a:rPr>
              <a:t>Leren en ontwikkelen</a:t>
            </a:r>
          </a:p>
          <a:p>
            <a:r>
              <a:rPr lang="nl-NL" i="1" dirty="0">
                <a:latin typeface="Corbel" panose="020B0503020204020204" pitchFamily="34" charset="0"/>
              </a:rPr>
              <a:t>Data en monitoring</a:t>
            </a:r>
          </a:p>
        </p:txBody>
      </p:sp>
      <p:sp>
        <p:nvSpPr>
          <p:cNvPr id="4" name="Tijdelijke aanduiding voor dianummer 3">
            <a:extLst>
              <a:ext uri="{FF2B5EF4-FFF2-40B4-BE49-F238E27FC236}">
                <a16:creationId xmlns:a16="http://schemas.microsoft.com/office/drawing/2014/main" id="{698CCAF4-9ACA-1B4A-A726-6FFE83835D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2CA1C-7D7F-B844-9FC0-1D1D26160D60}" type="slidenum">
              <a:rPr kumimoji="0" lang="nl-NL" sz="1200" b="0" i="0" u="none" strike="noStrike" kern="1200" cap="none" spc="0" normalizeH="0" baseline="0" noProof="0" smtClean="0">
                <a:ln>
                  <a:noFill/>
                </a:ln>
                <a:solidFill>
                  <a:srgbClr val="3F336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srgbClr val="3F336E"/>
              </a:solidFill>
              <a:effectLst/>
              <a:uLnTx/>
              <a:uFillTx/>
              <a:latin typeface="Arial" panose="020B0604020202020204" pitchFamily="34" charset="0"/>
              <a:ea typeface="+mn-ea"/>
              <a:cs typeface="Arial" panose="020B0604020202020204" pitchFamily="34" charset="0"/>
            </a:endParaRPr>
          </a:p>
        </p:txBody>
      </p:sp>
      <p:sp>
        <p:nvSpPr>
          <p:cNvPr id="5" name="Tijdelijke aanduiding voor inhoud 2">
            <a:extLst>
              <a:ext uri="{FF2B5EF4-FFF2-40B4-BE49-F238E27FC236}">
                <a16:creationId xmlns:a16="http://schemas.microsoft.com/office/drawing/2014/main" id="{8977229F-2DE3-4676-AEDA-13EE47B1245C}"/>
              </a:ext>
            </a:extLst>
          </p:cNvPr>
          <p:cNvSpPr txBox="1">
            <a:spLocks/>
          </p:cNvSpPr>
          <p:nvPr/>
        </p:nvSpPr>
        <p:spPr>
          <a:xfrm>
            <a:off x="6096000" y="2358186"/>
            <a:ext cx="5750560" cy="3493974"/>
          </a:xfrm>
          <a:prstGeom prst="rect">
            <a:avLst/>
          </a:prstGeom>
        </p:spPr>
        <p:txBody>
          <a:bodyPr vert="horz" lIns="9000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latin typeface="Corbel" panose="020B0503020204020204" pitchFamily="34" charset="0"/>
              </a:rPr>
              <a:t>Parallelle ontwikkelingen</a:t>
            </a:r>
          </a:p>
          <a:p>
            <a:r>
              <a:rPr lang="nl-NL" dirty="0">
                <a:latin typeface="Corbel" panose="020B0503020204020204" pitchFamily="34" charset="0"/>
              </a:rPr>
              <a:t>Toekomstscenario Kind- en gezinsbescherming</a:t>
            </a:r>
          </a:p>
          <a:p>
            <a:r>
              <a:rPr lang="nl-NL" dirty="0">
                <a:latin typeface="Corbel" panose="020B0503020204020204" pitchFamily="34" charset="0"/>
              </a:rPr>
              <a:t>Propositie Onderwijs en (jeugd)zorg</a:t>
            </a:r>
          </a:p>
          <a:p>
            <a:r>
              <a:rPr lang="nl-NL" dirty="0">
                <a:latin typeface="Corbel" panose="020B0503020204020204" pitchFamily="34" charset="0"/>
              </a:rPr>
              <a:t>Integrale zorg / bestaanszekerheid</a:t>
            </a:r>
          </a:p>
        </p:txBody>
      </p:sp>
    </p:spTree>
    <p:extLst>
      <p:ext uri="{BB962C8B-B14F-4D97-AF65-F5344CB8AC3E}">
        <p14:creationId xmlns:p14="http://schemas.microsoft.com/office/powerpoint/2010/main" val="385691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0CEE7-DED5-406E-AF0D-9195D1F6FA71}"/>
              </a:ext>
            </a:extLst>
          </p:cNvPr>
          <p:cNvSpPr>
            <a:spLocks noGrp="1"/>
          </p:cNvSpPr>
          <p:nvPr>
            <p:ph type="title"/>
          </p:nvPr>
        </p:nvSpPr>
        <p:spPr/>
        <p:txBody>
          <a:bodyPr>
            <a:normAutofit fontScale="90000"/>
          </a:bodyPr>
          <a:lstStyle/>
          <a:p>
            <a:r>
              <a:rPr lang="nl-NL" dirty="0"/>
              <a:t>Werkgroep leren, ontwikkelen en kennisinfrastructuur</a:t>
            </a:r>
          </a:p>
        </p:txBody>
      </p:sp>
      <p:sp>
        <p:nvSpPr>
          <p:cNvPr id="4" name="Tijdelijke aanduiding voor voettekst 3">
            <a:extLst>
              <a:ext uri="{FF2B5EF4-FFF2-40B4-BE49-F238E27FC236}">
                <a16:creationId xmlns:a16="http://schemas.microsoft.com/office/drawing/2014/main" id="{7344BF16-5FB7-4491-91CD-151DB25730A4}"/>
              </a:ext>
            </a:extLst>
          </p:cNvPr>
          <p:cNvSpPr>
            <a:spLocks noGrp="1"/>
          </p:cNvSpPr>
          <p:nvPr>
            <p:ph type="ftr" sz="quarter" idx="11"/>
          </p:nvPr>
        </p:nvSpPr>
        <p:spPr/>
        <p:txBody>
          <a:bodyPr/>
          <a:lstStyle/>
          <a:p>
            <a:pPr defTabSz="609402"/>
            <a:r>
              <a:rPr lang="nl-NL">
                <a:solidFill>
                  <a:srgbClr val="8D8683"/>
                </a:solidFill>
                <a:latin typeface="Calibri" panose="020F0502020204030204"/>
              </a:rPr>
              <a:t>xxxxxx</a:t>
            </a:r>
            <a:endParaRPr lang="nl-NL" dirty="0">
              <a:solidFill>
                <a:srgbClr val="8D8683"/>
              </a:solidFill>
              <a:latin typeface="Calibri" panose="020F0502020204030204"/>
            </a:endParaRPr>
          </a:p>
        </p:txBody>
      </p:sp>
    </p:spTree>
    <p:extLst>
      <p:ext uri="{BB962C8B-B14F-4D97-AF65-F5344CB8AC3E}">
        <p14:creationId xmlns:p14="http://schemas.microsoft.com/office/powerpoint/2010/main" val="205637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5">
            <a:extLst>
              <a:ext uri="{FF2B5EF4-FFF2-40B4-BE49-F238E27FC236}">
                <a16:creationId xmlns:a16="http://schemas.microsoft.com/office/drawing/2014/main" id="{5A07F55A-C119-4F58-A021-8043BD5F9F3C}"/>
              </a:ext>
            </a:extLst>
          </p:cNvPr>
          <p:cNvPicPr>
            <a:picLocks noChangeAspect="1"/>
          </p:cNvPicPr>
          <p:nvPr/>
        </p:nvPicPr>
        <p:blipFill rotWithShape="1">
          <a:blip r:embed="rId3">
            <a:extLst>
              <a:ext uri="{28A0092B-C50C-407E-A947-70E740481C1C}">
                <a14:useLocalDpi xmlns:a14="http://schemas.microsoft.com/office/drawing/2010/main" val="0"/>
              </a:ext>
            </a:extLst>
          </a:blip>
          <a:srcRect t="7133" b="3439"/>
          <a:stretch/>
        </p:blipFill>
        <p:spPr>
          <a:xfrm>
            <a:off x="1100215" y="174283"/>
            <a:ext cx="9710025" cy="6509434"/>
          </a:xfrm>
          <a:prstGeom prst="rect">
            <a:avLst/>
          </a:prstGeom>
        </p:spPr>
      </p:pic>
    </p:spTree>
    <p:extLst>
      <p:ext uri="{BB962C8B-B14F-4D97-AF65-F5344CB8AC3E}">
        <p14:creationId xmlns:p14="http://schemas.microsoft.com/office/powerpoint/2010/main" val="296446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7BF07-AC00-4743-BA56-7407625C2AE3}"/>
              </a:ext>
            </a:extLst>
          </p:cNvPr>
          <p:cNvSpPr>
            <a:spLocks noGrp="1"/>
          </p:cNvSpPr>
          <p:nvPr>
            <p:ph type="title"/>
          </p:nvPr>
        </p:nvSpPr>
        <p:spPr/>
        <p:txBody>
          <a:bodyPr/>
          <a:lstStyle/>
          <a:p>
            <a:r>
              <a:rPr lang="nl-NL" b="1" dirty="0">
                <a:solidFill>
                  <a:schemeClr val="accent1">
                    <a:lumMod val="50000"/>
                  </a:schemeClr>
                </a:solidFill>
              </a:rPr>
              <a:t>Voor welk probleem een oplossing?</a:t>
            </a:r>
          </a:p>
        </p:txBody>
      </p:sp>
      <p:sp>
        <p:nvSpPr>
          <p:cNvPr id="3" name="Tijdelijke aanduiding voor inhoud 2">
            <a:extLst>
              <a:ext uri="{FF2B5EF4-FFF2-40B4-BE49-F238E27FC236}">
                <a16:creationId xmlns:a16="http://schemas.microsoft.com/office/drawing/2014/main" id="{0BFFAB73-6579-491A-B47A-401D67024B15}"/>
              </a:ext>
            </a:extLst>
          </p:cNvPr>
          <p:cNvSpPr>
            <a:spLocks noGrp="1"/>
          </p:cNvSpPr>
          <p:nvPr>
            <p:ph idx="1"/>
          </p:nvPr>
        </p:nvSpPr>
        <p:spPr>
          <a:xfrm>
            <a:off x="838200" y="1825625"/>
            <a:ext cx="11353800" cy="4351338"/>
          </a:xfrm>
        </p:spPr>
        <p:txBody>
          <a:bodyPr>
            <a:normAutofit fontScale="85000" lnSpcReduction="20000"/>
          </a:bodyPr>
          <a:lstStyle/>
          <a:p>
            <a:pPr>
              <a:lnSpc>
                <a:spcPct val="110000"/>
              </a:lnSpc>
            </a:pPr>
            <a:r>
              <a:rPr lang="nl-NL" sz="3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Gezamenlijke regie op de leerbeweging ontbreekt.</a:t>
            </a:r>
          </a:p>
          <a:p>
            <a:pPr>
              <a:lnSpc>
                <a:spcPct val="110000"/>
              </a:lnSpc>
            </a:pPr>
            <a:endParaRPr lang="nl-NL" sz="3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nl-NL" sz="3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Jeugdzorg gekenmerkt door kortdurende projecten gefinancierd met incidentele middelen. </a:t>
            </a:r>
          </a:p>
          <a:p>
            <a:pPr>
              <a:lnSpc>
                <a:spcPct val="110000"/>
              </a:lnSpc>
            </a:pPr>
            <a:endParaRPr lang="nl-NL" sz="3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nl-NL" sz="3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Er is al veel kennis en ervaring, maar die is niet gebundeld beschikbaar &amp; niet altijd toegepast. </a:t>
            </a:r>
          </a:p>
          <a:p>
            <a:pPr marL="0" indent="0">
              <a:lnSpc>
                <a:spcPct val="110000"/>
              </a:lnSpc>
              <a:buNone/>
            </a:pPr>
            <a:endParaRPr lang="nl-NL" sz="3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nl-NL" sz="3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Veel kennis gaat verloren; doelmatigheid en doeltreffendheid lijden daaronder.</a:t>
            </a:r>
          </a:p>
          <a:p>
            <a:endParaRPr lang="nl-NL" dirty="0"/>
          </a:p>
        </p:txBody>
      </p:sp>
    </p:spTree>
    <p:extLst>
      <p:ext uri="{BB962C8B-B14F-4D97-AF65-F5344CB8AC3E}">
        <p14:creationId xmlns:p14="http://schemas.microsoft.com/office/powerpoint/2010/main" val="247192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7BF07-AC00-4743-BA56-7407625C2AE3}"/>
              </a:ext>
            </a:extLst>
          </p:cNvPr>
          <p:cNvSpPr>
            <a:spLocks noGrp="1"/>
          </p:cNvSpPr>
          <p:nvPr>
            <p:ph type="title"/>
          </p:nvPr>
        </p:nvSpPr>
        <p:spPr/>
        <p:txBody>
          <a:bodyPr/>
          <a:lstStyle/>
          <a:p>
            <a:r>
              <a:rPr lang="nl-NL" b="1" dirty="0">
                <a:solidFill>
                  <a:schemeClr val="accent1">
                    <a:lumMod val="50000"/>
                  </a:schemeClr>
                </a:solidFill>
              </a:rPr>
              <a:t>Beoogde ontwikkeling</a:t>
            </a:r>
          </a:p>
        </p:txBody>
      </p:sp>
      <p:sp>
        <p:nvSpPr>
          <p:cNvPr id="3" name="Tijdelijke aanduiding voor inhoud 2">
            <a:extLst>
              <a:ext uri="{FF2B5EF4-FFF2-40B4-BE49-F238E27FC236}">
                <a16:creationId xmlns:a16="http://schemas.microsoft.com/office/drawing/2014/main" id="{0BFFAB73-6579-491A-B47A-401D67024B15}"/>
              </a:ext>
            </a:extLst>
          </p:cNvPr>
          <p:cNvSpPr>
            <a:spLocks noGrp="1"/>
          </p:cNvSpPr>
          <p:nvPr>
            <p:ph idx="1"/>
          </p:nvPr>
        </p:nvSpPr>
        <p:spPr>
          <a:xfrm>
            <a:off x="1998920" y="1825625"/>
            <a:ext cx="9354879" cy="4351338"/>
          </a:xfrm>
        </p:spPr>
        <p:txBody>
          <a:bodyPr>
            <a:normAutofit lnSpcReduction="10000"/>
          </a:bodyPr>
          <a:lstStyle/>
          <a:p>
            <a:pPr marL="0" indent="0">
              <a:buNone/>
            </a:pPr>
            <a:r>
              <a:rPr lang="nl-NL" sz="2000" dirty="0">
                <a:solidFill>
                  <a:schemeClr val="accent1">
                    <a:lumMod val="50000"/>
                  </a:schemeClr>
                </a:solidFill>
              </a:rPr>
              <a:t>Van het individu zien naar de </a:t>
            </a:r>
            <a:r>
              <a:rPr lang="nl-NL" sz="2000" b="1" dirty="0">
                <a:solidFill>
                  <a:schemeClr val="accent1">
                    <a:lumMod val="50000"/>
                  </a:schemeClr>
                </a:solidFill>
              </a:rPr>
              <a:t>samenleving én het individu </a:t>
            </a:r>
            <a:r>
              <a:rPr lang="nl-NL" sz="2000" dirty="0">
                <a:solidFill>
                  <a:schemeClr val="accent1">
                    <a:lumMod val="50000"/>
                  </a:schemeClr>
                </a:solidFill>
              </a:rPr>
              <a:t>zien. </a:t>
            </a:r>
          </a:p>
          <a:p>
            <a:endParaRPr lang="nl-NL" sz="2000" dirty="0">
              <a:solidFill>
                <a:schemeClr val="accent1">
                  <a:lumMod val="50000"/>
                </a:schemeClr>
              </a:solidFill>
            </a:endParaRPr>
          </a:p>
          <a:p>
            <a:pPr marL="0" indent="0">
              <a:buNone/>
            </a:pPr>
            <a:r>
              <a:rPr lang="nl-NL" sz="2000" dirty="0">
                <a:solidFill>
                  <a:schemeClr val="accent1">
                    <a:lumMod val="50000"/>
                  </a:schemeClr>
                </a:solidFill>
              </a:rPr>
              <a:t>Van jeugdzorg als uitgangspunt naar </a:t>
            </a:r>
            <a:r>
              <a:rPr lang="nl-NL" sz="2000" b="1" dirty="0">
                <a:solidFill>
                  <a:schemeClr val="accent1">
                    <a:lumMod val="50000"/>
                  </a:schemeClr>
                </a:solidFill>
              </a:rPr>
              <a:t>jeugdzorg als middel</a:t>
            </a:r>
            <a:r>
              <a:rPr lang="nl-NL" sz="2000" dirty="0">
                <a:solidFill>
                  <a:schemeClr val="accent1">
                    <a:lumMod val="50000"/>
                  </a:schemeClr>
                </a:solidFill>
              </a:rPr>
              <a:t> dat wordt ingezet met besef van morele verantwoordelijkheid. </a:t>
            </a:r>
          </a:p>
          <a:p>
            <a:endParaRPr lang="nl-NL" sz="2000" dirty="0">
              <a:solidFill>
                <a:schemeClr val="accent1">
                  <a:lumMod val="50000"/>
                </a:schemeClr>
              </a:solidFill>
            </a:endParaRPr>
          </a:p>
          <a:p>
            <a:pPr marL="0" indent="0">
              <a:buNone/>
            </a:pPr>
            <a:r>
              <a:rPr lang="nl-NL" sz="2000" dirty="0">
                <a:solidFill>
                  <a:schemeClr val="accent1">
                    <a:lumMod val="50000"/>
                  </a:schemeClr>
                </a:solidFill>
              </a:rPr>
              <a:t>Van onderbenutte kennis naar </a:t>
            </a:r>
            <a:r>
              <a:rPr lang="nl-NL" sz="2000" b="1" dirty="0">
                <a:solidFill>
                  <a:schemeClr val="accent1">
                    <a:lumMod val="50000"/>
                  </a:schemeClr>
                </a:solidFill>
              </a:rPr>
              <a:t>slim benutten en toepassen</a:t>
            </a:r>
            <a:r>
              <a:rPr lang="nl-NL" sz="2000" dirty="0">
                <a:solidFill>
                  <a:schemeClr val="accent1">
                    <a:lumMod val="50000"/>
                  </a:schemeClr>
                </a:solidFill>
              </a:rPr>
              <a:t> van werkzame activiteiten en vaardigheden.</a:t>
            </a:r>
          </a:p>
          <a:p>
            <a:endParaRPr lang="nl-NL" sz="2000" dirty="0">
              <a:solidFill>
                <a:schemeClr val="accent1">
                  <a:lumMod val="50000"/>
                </a:schemeClr>
              </a:solidFill>
            </a:endParaRPr>
          </a:p>
          <a:p>
            <a:pPr marL="0" indent="0">
              <a:buNone/>
            </a:pPr>
            <a:r>
              <a:rPr lang="nl-NL" sz="2000" dirty="0">
                <a:solidFill>
                  <a:schemeClr val="accent1">
                    <a:lumMod val="50000"/>
                  </a:schemeClr>
                </a:solidFill>
              </a:rPr>
              <a:t>Van </a:t>
            </a:r>
            <a:r>
              <a:rPr lang="nl-NL" sz="2000" dirty="0" err="1">
                <a:solidFill>
                  <a:schemeClr val="accent1">
                    <a:lumMod val="50000"/>
                  </a:schemeClr>
                </a:solidFill>
              </a:rPr>
              <a:t>projectencaroussel</a:t>
            </a:r>
            <a:r>
              <a:rPr lang="nl-NL" sz="2000" dirty="0">
                <a:solidFill>
                  <a:schemeClr val="accent1">
                    <a:lumMod val="50000"/>
                  </a:schemeClr>
                </a:solidFill>
              </a:rPr>
              <a:t> naar </a:t>
            </a:r>
            <a:r>
              <a:rPr lang="nl-NL" sz="2000" b="1" dirty="0">
                <a:solidFill>
                  <a:schemeClr val="accent1">
                    <a:lumMod val="50000"/>
                  </a:schemeClr>
                </a:solidFill>
              </a:rPr>
              <a:t>samen doorgaand leren </a:t>
            </a:r>
            <a:r>
              <a:rPr lang="nl-NL" sz="2000" dirty="0">
                <a:solidFill>
                  <a:schemeClr val="accent1">
                    <a:lumMod val="50000"/>
                  </a:schemeClr>
                </a:solidFill>
              </a:rPr>
              <a:t>in een decentraal stelsel. </a:t>
            </a:r>
          </a:p>
          <a:p>
            <a:endParaRPr lang="nl-NL" sz="2000" dirty="0">
              <a:solidFill>
                <a:schemeClr val="accent1">
                  <a:lumMod val="50000"/>
                </a:schemeClr>
              </a:solidFill>
            </a:endParaRPr>
          </a:p>
          <a:p>
            <a:pPr marL="0" indent="0">
              <a:buNone/>
            </a:pPr>
            <a:r>
              <a:rPr lang="nl-NL" sz="2000" dirty="0">
                <a:solidFill>
                  <a:schemeClr val="accent1">
                    <a:lumMod val="50000"/>
                  </a:schemeClr>
                </a:solidFill>
              </a:rPr>
              <a:t>Zien wat wel en niet veranderd kan worden, om </a:t>
            </a:r>
            <a:r>
              <a:rPr lang="nl-NL" sz="2000" b="1" dirty="0">
                <a:solidFill>
                  <a:schemeClr val="accent1">
                    <a:lumMod val="50000"/>
                  </a:schemeClr>
                </a:solidFill>
              </a:rPr>
              <a:t>leefbaar te maken </a:t>
            </a:r>
            <a:r>
              <a:rPr lang="nl-NL" sz="2000" dirty="0">
                <a:solidFill>
                  <a:schemeClr val="accent1">
                    <a:lumMod val="50000"/>
                  </a:schemeClr>
                </a:solidFill>
              </a:rPr>
              <a:t>waar levenslange en </a:t>
            </a:r>
            <a:r>
              <a:rPr lang="nl-NL" sz="2000" dirty="0" err="1">
                <a:solidFill>
                  <a:schemeClr val="accent1">
                    <a:lumMod val="50000"/>
                  </a:schemeClr>
                </a:solidFill>
              </a:rPr>
              <a:t>levensbrede</a:t>
            </a:r>
            <a:r>
              <a:rPr lang="nl-NL" sz="2000" dirty="0">
                <a:solidFill>
                  <a:schemeClr val="accent1">
                    <a:lumMod val="50000"/>
                  </a:schemeClr>
                </a:solidFill>
              </a:rPr>
              <a:t> ondersteuning nodig is.</a:t>
            </a:r>
          </a:p>
          <a:p>
            <a:endParaRPr lang="nl-NL" dirty="0">
              <a:solidFill>
                <a:schemeClr val="accent1">
                  <a:lumMod val="50000"/>
                </a:schemeClr>
              </a:solidFill>
            </a:endParaRPr>
          </a:p>
        </p:txBody>
      </p:sp>
      <p:pic>
        <p:nvPicPr>
          <p:cNvPr id="5" name="Graphic 4" descr="Verbindingen silhouet">
            <a:extLst>
              <a:ext uri="{FF2B5EF4-FFF2-40B4-BE49-F238E27FC236}">
                <a16:creationId xmlns:a16="http://schemas.microsoft.com/office/drawing/2014/main" id="{8A1F09E3-49CD-496C-8855-37650CB34A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458" y="1690688"/>
            <a:ext cx="566104" cy="566104"/>
          </a:xfrm>
          <a:prstGeom prst="rect">
            <a:avLst/>
          </a:prstGeom>
        </p:spPr>
      </p:pic>
      <p:pic>
        <p:nvPicPr>
          <p:cNvPr id="7" name="Graphic 6" descr="Kompas silhouet">
            <a:extLst>
              <a:ext uri="{FF2B5EF4-FFF2-40B4-BE49-F238E27FC236}">
                <a16:creationId xmlns:a16="http://schemas.microsoft.com/office/drawing/2014/main" id="{8706B4AF-CE09-4D76-9565-DC83110351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9458" y="2602674"/>
            <a:ext cx="566104" cy="566104"/>
          </a:xfrm>
          <a:prstGeom prst="rect">
            <a:avLst/>
          </a:prstGeom>
        </p:spPr>
      </p:pic>
      <p:pic>
        <p:nvPicPr>
          <p:cNvPr id="9" name="Graphic 8" descr="Grafiek hockeystickcurve silhouet">
            <a:extLst>
              <a:ext uri="{FF2B5EF4-FFF2-40B4-BE49-F238E27FC236}">
                <a16:creationId xmlns:a16="http://schemas.microsoft.com/office/drawing/2014/main" id="{04EF60E4-49A2-4D88-92A8-D6677937BC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9458" y="3441213"/>
            <a:ext cx="569117" cy="569117"/>
          </a:xfrm>
          <a:prstGeom prst="rect">
            <a:avLst/>
          </a:prstGeom>
        </p:spPr>
      </p:pic>
      <p:pic>
        <p:nvPicPr>
          <p:cNvPr id="11" name="Graphic 10" descr="Cirkels met lijnen met effen opvulling">
            <a:extLst>
              <a:ext uri="{FF2B5EF4-FFF2-40B4-BE49-F238E27FC236}">
                <a16:creationId xmlns:a16="http://schemas.microsoft.com/office/drawing/2014/main" id="{909BDC41-97F8-4A2A-B62B-AA8A406824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4819" y="4291876"/>
            <a:ext cx="717422" cy="717422"/>
          </a:xfrm>
          <a:prstGeom prst="rect">
            <a:avLst/>
          </a:prstGeom>
        </p:spPr>
      </p:pic>
      <p:pic>
        <p:nvPicPr>
          <p:cNvPr id="23" name="Graphic 22" descr="Middeleeuws wapenschild silhouet">
            <a:extLst>
              <a:ext uri="{FF2B5EF4-FFF2-40B4-BE49-F238E27FC236}">
                <a16:creationId xmlns:a16="http://schemas.microsoft.com/office/drawing/2014/main" id="{3ED3E9BE-8BCE-46C8-8E1E-13DB3E131E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7439" y="5277026"/>
            <a:ext cx="637842" cy="637842"/>
          </a:xfrm>
          <a:prstGeom prst="rect">
            <a:avLst/>
          </a:prstGeom>
        </p:spPr>
      </p:pic>
    </p:spTree>
    <p:extLst>
      <p:ext uri="{BB962C8B-B14F-4D97-AF65-F5344CB8AC3E}">
        <p14:creationId xmlns:p14="http://schemas.microsoft.com/office/powerpoint/2010/main" val="25954140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SUIKER">
      <a:dk1>
        <a:srgbClr val="000000"/>
      </a:dk1>
      <a:lt1>
        <a:srgbClr val="FFFFFF"/>
      </a:lt1>
      <a:dk2>
        <a:srgbClr val="000000"/>
      </a:dk2>
      <a:lt2>
        <a:srgbClr val="3F336E"/>
      </a:lt2>
      <a:accent1>
        <a:srgbClr val="329678"/>
      </a:accent1>
      <a:accent2>
        <a:srgbClr val="FF7900"/>
      </a:accent2>
      <a:accent3>
        <a:srgbClr val="ECECEC"/>
      </a:accent3>
      <a:accent4>
        <a:srgbClr val="00C8E1"/>
      </a:accent4>
      <a:accent5>
        <a:srgbClr val="FF4B64"/>
      </a:accent5>
      <a:accent6>
        <a:srgbClr val="9455A1"/>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NJI">
      <a:dk1>
        <a:srgbClr val="072C54"/>
      </a:dk1>
      <a:lt1>
        <a:srgbClr val="FFFFFF"/>
      </a:lt1>
      <a:dk2>
        <a:srgbClr val="072C54"/>
      </a:dk2>
      <a:lt2>
        <a:srgbClr val="FFFFFF"/>
      </a:lt2>
      <a:accent1>
        <a:srgbClr val="BCB361"/>
      </a:accent1>
      <a:accent2>
        <a:srgbClr val="B35D00"/>
      </a:accent2>
      <a:accent3>
        <a:srgbClr val="4B798C"/>
      </a:accent3>
      <a:accent4>
        <a:srgbClr val="8D8683"/>
      </a:accent4>
      <a:accent5>
        <a:srgbClr val="637F33"/>
      </a:accent5>
      <a:accent6>
        <a:srgbClr val="AB343E"/>
      </a:accent6>
      <a:hlink>
        <a:srgbClr val="072C54"/>
      </a:hlink>
      <a:folHlink>
        <a:srgbClr val="072C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i Presentatie.pptx" id="{22C28361-FD0E-4466-9961-8BC0A7DC1C03}" vid="{C36713A4-56F4-4F15-9CFA-4944AAC73011}"/>
    </a:ext>
  </a:extLst>
</a:theme>
</file>

<file path=ppt/theme/theme4.xml><?xml version="1.0" encoding="utf-8"?>
<a:theme xmlns:a="http://schemas.openxmlformats.org/drawingml/2006/main" name="Custom Design">
  <a:themeElements>
    <a:clrScheme name="NJI">
      <a:dk1>
        <a:srgbClr val="072C54"/>
      </a:dk1>
      <a:lt1>
        <a:srgbClr val="FFFFFF"/>
      </a:lt1>
      <a:dk2>
        <a:srgbClr val="072C54"/>
      </a:dk2>
      <a:lt2>
        <a:srgbClr val="FFFFFF"/>
      </a:lt2>
      <a:accent1>
        <a:srgbClr val="BCB361"/>
      </a:accent1>
      <a:accent2>
        <a:srgbClr val="B35D00"/>
      </a:accent2>
      <a:accent3>
        <a:srgbClr val="4B798C"/>
      </a:accent3>
      <a:accent4>
        <a:srgbClr val="8D8683"/>
      </a:accent4>
      <a:accent5>
        <a:srgbClr val="637F33"/>
      </a:accent5>
      <a:accent6>
        <a:srgbClr val="AB343E"/>
      </a:accent6>
      <a:hlink>
        <a:srgbClr val="072C54"/>
      </a:hlink>
      <a:folHlink>
        <a:srgbClr val="072C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i Presentatie.pptx" id="{22C28361-FD0E-4466-9961-8BC0A7DC1C03}" vid="{9B2D7DED-2089-4050-A6A1-445DF452A688}"/>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2028</Words>
  <Application>Microsoft Office PowerPoint</Application>
  <PresentationFormat>Breedbeeld</PresentationFormat>
  <Paragraphs>261</Paragraphs>
  <Slides>24</Slides>
  <Notes>14</Notes>
  <HiddenSlides>0</HiddenSlides>
  <MMClips>0</MMClips>
  <ScaleCrop>false</ScaleCrop>
  <HeadingPairs>
    <vt:vector size="6" baseType="variant">
      <vt:variant>
        <vt:lpstr>Gebruikte lettertypen</vt:lpstr>
      </vt:variant>
      <vt:variant>
        <vt:i4>9</vt:i4>
      </vt:variant>
      <vt:variant>
        <vt:lpstr>Thema</vt:lpstr>
      </vt:variant>
      <vt:variant>
        <vt:i4>4</vt:i4>
      </vt:variant>
      <vt:variant>
        <vt:lpstr>Diatitels</vt:lpstr>
      </vt:variant>
      <vt:variant>
        <vt:i4>24</vt:i4>
      </vt:variant>
    </vt:vector>
  </HeadingPairs>
  <TitlesOfParts>
    <vt:vector size="37" baseType="lpstr">
      <vt:lpstr>Arial</vt:lpstr>
      <vt:lpstr>Calibri</vt:lpstr>
      <vt:lpstr>Calibri Light</vt:lpstr>
      <vt:lpstr>Corbel</vt:lpstr>
      <vt:lpstr>PT Sans</vt:lpstr>
      <vt:lpstr>Roboto</vt:lpstr>
      <vt:lpstr>Symbol</vt:lpstr>
      <vt:lpstr>Verdana</vt:lpstr>
      <vt:lpstr>Wingdings</vt:lpstr>
      <vt:lpstr>Kantoorthema</vt:lpstr>
      <vt:lpstr>1_Kantoorthema</vt:lpstr>
      <vt:lpstr>1_Custom Design</vt:lpstr>
      <vt:lpstr>Custom Design</vt:lpstr>
      <vt:lpstr>PowerPoint-presentatie</vt:lpstr>
      <vt:lpstr>De financiën van de jeugdzorg</vt:lpstr>
      <vt:lpstr>De Hervormingsagenda, wat is dat eigenlijk?</vt:lpstr>
      <vt:lpstr>Waarom nu een patstelling?</vt:lpstr>
      <vt:lpstr>Bouwstenen Hervormingsagenda en parallelle ontwikkelingen</vt:lpstr>
      <vt:lpstr>Werkgroep leren, ontwikkelen en kennisinfrastructuur</vt:lpstr>
      <vt:lpstr>PowerPoint-presentatie</vt:lpstr>
      <vt:lpstr>Voor welk probleem een oplossing?</vt:lpstr>
      <vt:lpstr>Beoogde ontwikkeling</vt:lpstr>
      <vt:lpstr>Maatschappelijke ambitie centraal</vt:lpstr>
      <vt:lpstr>Wat we willen daartoe doen ontstaan</vt:lpstr>
      <vt:lpstr>Kennisinfrastructuur</vt:lpstr>
      <vt:lpstr>Leren we vanzelfsprekend?  COVID als voorbeeld</vt:lpstr>
      <vt:lpstr> COVID effecten – langere termijn?</vt:lpstr>
      <vt:lpstr>PowerPoint-presentatie</vt:lpstr>
      <vt:lpstr>Stress door school</vt:lpstr>
      <vt:lpstr>  Hardnekkige patronen</vt:lpstr>
      <vt:lpstr>Samenwerken aan perspectief</vt:lpstr>
      <vt:lpstr>#Hoedan?</vt:lpstr>
      <vt:lpstr>PowerPoint-presentatie</vt:lpstr>
      <vt:lpstr>PowerPoint-presentatie</vt:lpstr>
      <vt:lpstr>PowerPoint-presentatie</vt:lpstr>
      <vt:lpstr>En wat doen we in Haaglanden?</vt:lpstr>
      <vt:lpstr>Dialoog: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 Petit</dc:creator>
  <cp:lastModifiedBy>Kraak, Anita</cp:lastModifiedBy>
  <cp:revision>45</cp:revision>
  <dcterms:created xsi:type="dcterms:W3CDTF">2020-11-03T13:10:38Z</dcterms:created>
  <dcterms:modified xsi:type="dcterms:W3CDTF">2022-04-07T07:53:35Z</dcterms:modified>
</cp:coreProperties>
</file>